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  <p:sldMasterId id="2147483692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8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IBM Plex Sans" panose="020B060402020202020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Roboto" panose="020B0604020202020204" charset="0"/>
      <p:regular r:id="rId47"/>
      <p:bold r:id="rId48"/>
      <p:italic r:id="rId49"/>
      <p:boldItalic r:id="rId50"/>
    </p:embeddedFont>
    <p:embeddedFont>
      <p:font typeface="IBM Plex Sans SemiBold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>
          <p15:clr>
            <a:srgbClr val="9AA0A6"/>
          </p15:clr>
        </p15:guide>
        <p15:guide id="2" pos="29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F8EA9A-7A2A-407C-AB76-4D2E0D300F8E}">
  <a:tblStyle styleId="{68F8EA9A-7A2A-407C-AB76-4D2E0D300F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86" y="90"/>
      </p:cViewPr>
      <p:guideLst>
        <p:guide orient="horz" pos="1597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40688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ksergey.ru/timer/?t=300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nlinetimer.ru/#!/timer/2022-01-14T13:30:46.171Z/2022-01-14T13:30:46.171Z/forward/0/2/100/t/run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7" name="Google Shape;2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093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a88ad15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a88ad15b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347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a88ad15b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a88ad15b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146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a88ad15b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1a88ad15b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274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4722c5261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4722c5261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128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4722c5261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4722c5261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170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a88ad15b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a88ad15b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42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81ba7d4ae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g1081ba7d4ae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248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81ba7d4ae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g1081ba7d4ae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509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4722c5261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g14722c5261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059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solidFill>
                  <a:schemeClr val="dk1"/>
                </a:solidFill>
              </a:rPr>
              <a:t>Для удобства можно использовать таймер на экране: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вариант 1,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вариант 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9292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f07d28d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f07d28d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Стандартный слайд знакомства. Не меняем его, меняем текст в нем.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Добавьте его, если впервые работаете с группой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65581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81ba7d4ae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g1081ba7d4ae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507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4722c5261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g14722c5261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568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4722c5261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14722c5261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012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4722c5261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14722c5261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453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4722c5261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14722c5261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356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4722c52612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g14722c52612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044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4722c5261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14722c5261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582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81ba7d4ae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g1081ba7d4ae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3026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6132c2d2b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7" name="Google Shape;497;g116132c2d2b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09035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39cf3578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06" name="Google Shape;506;g139cf3578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234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81ba7d4ae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1081ba7d4ae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5317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0f07d28dee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0f07d28dee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 можете сами менять вопросы! Попросите студентов ответить голосом или отписаться в чате.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88123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945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647329f79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6" name="Google Shape;326;g10647329f7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273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a88ad15b6_0_292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11a88ad15b6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164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a88ad15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a88ad15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919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a88ad15b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a88ad15b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194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a88ad15b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a88ad15b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106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a88ad15b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a88ad15b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78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842969" y="2049775"/>
            <a:ext cx="34581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">
  <p:cSld name="1_Title slide 5_2_1_4_1_1_1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subTitle" idx="2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3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5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6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7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8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9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3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Титульник">
  <p:cSld name="TITLE_1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Титульник">
  <p:cSld name="TITLE_1_4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Титульник">
  <p:cSld name="TITLE_1_3"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Титульник">
  <p:cSld name="TITLE_1_2_1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Титульник">
  <p:cSld name="TITLE_1_2_1_1_1_1">
    <p:bg>
      <p:bgPr>
        <a:solidFill>
          <a:schemeClr val="dk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Пустой титульник, вставь справа иллюстрацию по теме">
  <p:cSld name="TITLE_1_2_1_1_1_1_1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TITLE_1_1_2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10 Отбивка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4" name="Google Shape;17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4" name="Google Shape;18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0" name="Google Shape;19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">
  <p:cSld name="1_Title slide 5_2_1_4_1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subTitle" idx="2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5" name="Google Shape;19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Что будет на уроке - 1 вариант">
  <p:cSld name="1_Title slide 5_2_1_2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subTitle" idx="2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 txBox="1">
            <a:spLocks noGrp="1"/>
          </p:cNvSpPr>
          <p:nvPr>
            <p:ph type="body" idx="3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1" name="Google Shape;201;p38"/>
          <p:cNvSpPr txBox="1">
            <a:spLocks noGrp="1"/>
          </p:cNvSpPr>
          <p:nvPr>
            <p:ph type="subTitle" idx="4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body" idx="5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subTitle" idx="6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7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ubTitle" idx="8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body" idx="9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subTitle" idx="13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4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ubTitle" idx="15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body" idx="16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Что будет на уроке - 2 вариант ">
  <p:cSld name="1_Title slide 5_2_1_2_1"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2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ubTitle" idx="3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4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subTitle" idx="5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body" idx="6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subTitle" idx="7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8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subTitle" idx="9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body" idx="13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subTitle" idx="14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body" idx="15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subTitle" idx="16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45" name="Google Shape;24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ubTitle" idx="16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9" name="Google Shape;259;p43"/>
          <p:cNvSpPr txBox="1">
            <a:spLocks noGrp="1"/>
          </p:cNvSpPr>
          <p:nvPr>
            <p:ph type="subTitle" idx="17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subTitle" idx="18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subTitle" idx="19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ubTitle" idx="20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subTitle" idx="21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subTitle" idx="22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subTitle" idx="23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6" name="Google Shape;266;p43"/>
          <p:cNvSpPr txBox="1">
            <a:spLocks noGrp="1"/>
          </p:cNvSpPr>
          <p:nvPr>
            <p:ph type="subTitle" idx="24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subTitle" idx="2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3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subTitle" idx="4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5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5" name="Google Shape;275;p44"/>
          <p:cNvSpPr txBox="1">
            <a:spLocks noGrp="1"/>
          </p:cNvSpPr>
          <p:nvPr>
            <p:ph type="subTitle" idx="6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6" name="Google Shape;276;p44"/>
          <p:cNvSpPr txBox="1">
            <a:spLocks noGrp="1"/>
          </p:cNvSpPr>
          <p:nvPr>
            <p:ph type="subTitle" idx="7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7" name="Google Shape;277;p44"/>
          <p:cNvSpPr txBox="1">
            <a:spLocks noGrp="1"/>
          </p:cNvSpPr>
          <p:nvPr>
            <p:ph type="subTitle" idx="8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subTitle" idx="9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 1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2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subTitle" idx="3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subTitle" idx="4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subTitle" idx="5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subTitle" idx="6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subTitle" idx="7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subTitle" idx="8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subTitle" idx="9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1" name="Google Shape;291;p45"/>
          <p:cNvSpPr txBox="1">
            <a:spLocks noGrp="1"/>
          </p:cNvSpPr>
          <p:nvPr>
            <p:ph type="subTitle" idx="13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2" name="Google Shape;292;p45"/>
          <p:cNvSpPr txBox="1">
            <a:spLocks noGrp="1"/>
          </p:cNvSpPr>
          <p:nvPr>
            <p:ph type="subTitle" idx="14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3" name="Google Shape;293;p45"/>
          <p:cNvSpPr txBox="1">
            <a:spLocks noGrp="1"/>
          </p:cNvSpPr>
          <p:nvPr>
            <p:ph type="subTitle" idx="15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subTitle" idx="16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19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</a:pPr>
            <a:r>
              <a:rPr lang="ru-RU"/>
              <a:t>Базы данных и SQL</a:t>
            </a:r>
            <a:endParaRPr/>
          </a:p>
        </p:txBody>
      </p:sp>
      <p:sp>
        <p:nvSpPr>
          <p:cNvPr id="300" name="Google Shape;300;p46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</a:pPr>
            <a:r>
              <a:rPr lang="ru-RU" sz="1600" dirty="0"/>
              <a:t>Семинар</a:t>
            </a:r>
            <a:r>
              <a:rPr lang="ru-RU" dirty="0"/>
              <a:t> 1.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5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Как выглядит запрос, для вывода ВСЕХ значений из таблицы Orders?</a:t>
            </a:r>
            <a:endParaRPr sz="2500"/>
          </a:p>
        </p:txBody>
      </p:sp>
      <p:sp>
        <p:nvSpPr>
          <p:cNvPr id="366" name="Google Shape;366;p55"/>
          <p:cNvSpPr txBox="1"/>
          <p:nvPr/>
        </p:nvSpPr>
        <p:spPr>
          <a:xfrm>
            <a:off x="652975" y="2494000"/>
            <a:ext cx="8107200" cy="158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ALL 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lang="ru-RU" sz="1550" dirty="0" err="1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Orders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% 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lang="ru-RU" sz="1550" dirty="0" err="1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Orders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*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lang="ru-RU" sz="1550" dirty="0" err="1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Orders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*.</a:t>
            </a:r>
            <a:r>
              <a:rPr lang="ru-RU" sz="155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Orders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lang="ru-RU" sz="1550" dirty="0" err="1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Orders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Как выглядит запрос, для вывода ВСЕХ значений из таблицы </a:t>
            </a:r>
            <a:r>
              <a:rPr lang="ru-RU" sz="2500">
                <a:solidFill>
                  <a:srgbClr val="333333"/>
                </a:solidFill>
                <a:highlight>
                  <a:schemeClr val="lt1"/>
                </a:highlight>
              </a:rPr>
              <a:t>Orders</a:t>
            </a: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?</a:t>
            </a:r>
            <a:endParaRPr sz="2500"/>
          </a:p>
        </p:txBody>
      </p:sp>
      <p:sp>
        <p:nvSpPr>
          <p:cNvPr id="372" name="Google Shape;372;p56"/>
          <p:cNvSpPr txBox="1"/>
          <p:nvPr/>
        </p:nvSpPr>
        <p:spPr>
          <a:xfrm>
            <a:off x="652975" y="2494000"/>
            <a:ext cx="8107200" cy="158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ALL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lang="ru-RU" sz="1550" dirty="0" err="1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Orders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%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lang="ru-RU" sz="1550" dirty="0" err="1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Orders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* </a:t>
            </a:r>
            <a:r>
              <a:rPr lang="en-US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lang="ru-RU" sz="155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Orders</a:t>
            </a: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1550"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*.</a:t>
            </a:r>
            <a:r>
              <a:rPr lang="ru-RU" sz="155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Orders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lang="ru-RU" sz="1550" dirty="0" err="1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Orders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300">
                <a:solidFill>
                  <a:srgbClr val="333333"/>
                </a:solidFill>
                <a:highlight>
                  <a:srgbClr val="FFFFFF"/>
                </a:highlight>
              </a:rPr>
              <a:t>Есть ли ошибка в запросе?</a:t>
            </a:r>
            <a:endParaRPr sz="2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78" name="Google Shape;378;p57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Запрос составлен правильно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Mike необходимо записать в кавычках 'Mike'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Нужно убрать лишние поля из запроса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Строчку с where поменять местами с from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79" name="Google Shape;37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75" y="1605975"/>
            <a:ext cx="8839204" cy="591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333333"/>
                </a:solidFill>
                <a:highlight>
                  <a:srgbClr val="FFFFFF"/>
                </a:highlight>
              </a:rPr>
              <a:t>Есть ли ошибка в запросе?</a:t>
            </a:r>
            <a:endParaRPr sz="2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85" name="Google Shape;385;p58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Запрос составлен правильно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Mike необходимо записать в кавычках 'Mike'</a:t>
            </a:r>
            <a:endParaRPr sz="155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Нужно убрать лишние поля из запроса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Строчку с where поменять местами с from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6" name="Google Shape;3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75" y="1605975"/>
            <a:ext cx="8839204" cy="591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Какой тип полей называют логическим?</a:t>
            </a:r>
            <a:endParaRPr sz="2500"/>
          </a:p>
        </p:txBody>
      </p:sp>
      <p:sp>
        <p:nvSpPr>
          <p:cNvPr id="392" name="Google Shape;392;p59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Поля, содержащие числовые характеристики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Поля, которые содержат разные последовательности символов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Поля, в которых данные могут принимать лишь два значения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Поля, в которых данные могут принимать любые характеристики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0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Какой тип полей называют логическим?</a:t>
            </a:r>
            <a:endParaRPr sz="2500"/>
          </a:p>
        </p:txBody>
      </p:sp>
      <p:sp>
        <p:nvSpPr>
          <p:cNvPr id="398" name="Google Shape;398;p60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Поля, содержащие числовые характеристики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Поля, которые содержат разные последовательности символов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Поля, в которых данные могут принимать лишь два значения</a:t>
            </a:r>
            <a:endParaRPr sz="155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Поля, в которых данные могут принимать любые характеристики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Начало работы - установка MySQL</a:t>
            </a:r>
            <a:endParaRPr/>
          </a:p>
        </p:txBody>
      </p:sp>
      <p:sp>
        <p:nvSpPr>
          <p:cNvPr id="404" name="Google Shape;404;p61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62181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700"/>
              <a:t>Ссылка на MySQL: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700"/>
              <a:t>https://dev.mysql.com/downloads/installer/</a:t>
            </a:r>
            <a:endParaRPr sz="1700"/>
          </a:p>
        </p:txBody>
      </p:sp>
      <p:pic>
        <p:nvPicPr>
          <p:cNvPr id="405" name="Google Shape;4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600" y="1892150"/>
            <a:ext cx="4557600" cy="30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2"/>
          <p:cNvSpPr txBox="1">
            <a:spLocks noGrp="1"/>
          </p:cNvSpPr>
          <p:nvPr>
            <p:ph type="subTitle" idx="2"/>
          </p:nvPr>
        </p:nvSpPr>
        <p:spPr>
          <a:xfrm>
            <a:off x="459557" y="1085356"/>
            <a:ext cx="6246044" cy="3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 dirty="0"/>
              <a:t>Том посещает курс по математике, который преподает профессор Смит.</a:t>
            </a: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 dirty="0"/>
              <a:t>Сэм посещает курс по математике, которые преподает профессор Смит.</a:t>
            </a: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 dirty="0"/>
              <a:t>Том посещает курс по языку </a:t>
            </a:r>
            <a:r>
              <a:rPr lang="ru-RU" sz="1700" dirty="0" err="1"/>
              <a:t>JavaScript</a:t>
            </a:r>
            <a:r>
              <a:rPr lang="ru-RU" sz="1700" dirty="0"/>
              <a:t>, который преподает ассистент Адамс.</a:t>
            </a: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 dirty="0"/>
              <a:t>Боб посещает курс по алгоритмам, который преподает ассистент Адамс.</a:t>
            </a: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 dirty="0"/>
              <a:t>Сэм имеет следующие электронный адрес sam@gmail.com и телефон +1235768789.</a:t>
            </a:r>
            <a:endParaRPr sz="1700"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dirty="0"/>
          </a:p>
        </p:txBody>
      </p:sp>
      <p:sp>
        <p:nvSpPr>
          <p:cNvPr id="411" name="Google Shape;411;p62"/>
          <p:cNvSpPr txBox="1">
            <a:spLocks noGrp="1"/>
          </p:cNvSpPr>
          <p:nvPr>
            <p:ph type="title"/>
          </p:nvPr>
        </p:nvSpPr>
        <p:spPr>
          <a:xfrm>
            <a:off x="459557" y="464635"/>
            <a:ext cx="67359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/>
              <a:t>Какие данные можно сохранить из заданного текста?</a:t>
            </a:r>
            <a:endParaRPr dirty="0"/>
          </a:p>
        </p:txBody>
      </p:sp>
      <p:pic>
        <p:nvPicPr>
          <p:cNvPr id="412" name="Google Shape;412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5972" y="7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2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67359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 smtClean="0"/>
              <a:t>Сущности и атрибуты</a:t>
            </a:r>
            <a:endParaRPr dirty="0"/>
          </a:p>
        </p:txBody>
      </p:sp>
      <p:graphicFrame>
        <p:nvGraphicFramePr>
          <p:cNvPr id="419" name="Google Shape;419;p63"/>
          <p:cNvGraphicFramePr/>
          <p:nvPr>
            <p:extLst>
              <p:ext uri="{D42A27DB-BD31-4B8C-83A1-F6EECF244321}">
                <p14:modId xmlns:p14="http://schemas.microsoft.com/office/powerpoint/2010/main" val="2658677175"/>
              </p:ext>
            </p:extLst>
          </p:nvPr>
        </p:nvGraphicFramePr>
        <p:xfrm>
          <a:off x="316787" y="1590089"/>
          <a:ext cx="2723125" cy="2000038"/>
        </p:xfrm>
        <a:graphic>
          <a:graphicData uri="http://schemas.openxmlformats.org/drawingml/2006/table">
            <a:tbl>
              <a:tblPr>
                <a:noFill/>
                <a:tableStyleId>{68F8EA9A-7A2A-407C-AB76-4D2E0D300F8E}</a:tableStyleId>
              </a:tblPr>
              <a:tblGrid>
                <a:gridCol w="272312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 err="1" smtClean="0"/>
                        <a:t>student</a:t>
                      </a:r>
                      <a:r>
                        <a:rPr lang="en-US" b="1" dirty="0" smtClean="0"/>
                        <a:t>s</a:t>
                      </a:r>
                      <a:endParaRPr b="1" dirty="0"/>
                    </a:p>
                  </a:txBody>
                  <a:tcPr marL="91425" marR="91425" marT="91425" marB="91425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15198"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  <a:tabLst/>
                        <a:defRPr/>
                      </a:pPr>
                      <a:r>
                        <a:rPr lang="en-US" dirty="0" err="1" smtClean="0"/>
                        <a:t>name_student</a:t>
                      </a:r>
                      <a:endParaRPr lang="en-US" dirty="0" smtClean="0"/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ru-RU" dirty="0" err="1"/>
                        <a:t>date_of_birth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ru-RU" dirty="0" err="1"/>
                        <a:t>email</a:t>
                      </a:r>
                      <a:r>
                        <a:rPr lang="ru-RU" dirty="0"/>
                        <a:t> 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ru-RU" dirty="0" err="1"/>
                        <a:t>phone_number</a:t>
                      </a: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420" name="Google Shape;420;p63"/>
          <p:cNvGraphicFramePr/>
          <p:nvPr>
            <p:extLst>
              <p:ext uri="{D42A27DB-BD31-4B8C-83A1-F6EECF244321}">
                <p14:modId xmlns:p14="http://schemas.microsoft.com/office/powerpoint/2010/main" val="1836906676"/>
              </p:ext>
            </p:extLst>
          </p:nvPr>
        </p:nvGraphicFramePr>
        <p:xfrm>
          <a:off x="3263125" y="1581474"/>
          <a:ext cx="2723125" cy="1188630"/>
        </p:xfrm>
        <a:graphic>
          <a:graphicData uri="http://schemas.openxmlformats.org/drawingml/2006/table">
            <a:tbl>
              <a:tblPr>
                <a:noFill/>
                <a:tableStyleId>{68F8EA9A-7A2A-407C-AB76-4D2E0D300F8E}</a:tableStyleId>
              </a:tblPr>
              <a:tblGrid>
                <a:gridCol w="272312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 err="1" smtClean="0"/>
                        <a:t>teacher</a:t>
                      </a:r>
                      <a:r>
                        <a:rPr lang="en-US" b="1" dirty="0" smtClean="0"/>
                        <a:t>s</a:t>
                      </a:r>
                      <a:endParaRPr b="1" dirty="0"/>
                    </a:p>
                  </a:txBody>
                  <a:tcPr marL="91425" marR="91425" marT="91425" marB="91425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  <a:tabLst/>
                        <a:defRPr/>
                      </a:pPr>
                      <a:r>
                        <a:rPr lang="ru-RU" b="0" dirty="0" err="1" smtClean="0"/>
                        <a:t>name</a:t>
                      </a:r>
                      <a:r>
                        <a:rPr lang="ru-RU" b="0" dirty="0" smtClean="0"/>
                        <a:t>_</a:t>
                      </a:r>
                      <a:r>
                        <a:rPr lang="en-US" b="0" dirty="0" smtClean="0"/>
                        <a:t>teacher</a:t>
                      </a:r>
                      <a:endParaRPr dirty="0"/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ru-RU" dirty="0" err="1"/>
                        <a:t>post</a:t>
                      </a: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421" name="Google Shape;421;p63"/>
          <p:cNvGraphicFramePr/>
          <p:nvPr>
            <p:extLst>
              <p:ext uri="{D42A27DB-BD31-4B8C-83A1-F6EECF244321}">
                <p14:modId xmlns:p14="http://schemas.microsoft.com/office/powerpoint/2010/main" val="3281782444"/>
              </p:ext>
            </p:extLst>
          </p:nvPr>
        </p:nvGraphicFramePr>
        <p:xfrm>
          <a:off x="6209463" y="1581474"/>
          <a:ext cx="2723125" cy="1584840"/>
        </p:xfrm>
        <a:graphic>
          <a:graphicData uri="http://schemas.openxmlformats.org/drawingml/2006/table">
            <a:tbl>
              <a:tblPr>
                <a:noFill/>
                <a:tableStyleId>{68F8EA9A-7A2A-407C-AB76-4D2E0D300F8E}</a:tableStyleId>
              </a:tblPr>
              <a:tblGrid>
                <a:gridCol w="272312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 err="1" smtClean="0"/>
                        <a:t>course</a:t>
                      </a:r>
                      <a:r>
                        <a:rPr lang="en-US" b="1" dirty="0" smtClean="0"/>
                        <a:t>s</a:t>
                      </a:r>
                      <a:endParaRPr b="1" dirty="0"/>
                    </a:p>
                  </a:txBody>
                  <a:tcPr marL="91425" marR="91425" marT="91425" marB="91425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  <a:tabLst/>
                        <a:defRPr/>
                      </a:pPr>
                      <a:r>
                        <a:rPr lang="en-US" dirty="0" err="1" smtClean="0"/>
                        <a:t>name_course</a:t>
                      </a:r>
                      <a:endParaRPr lang="en-US" dirty="0" smtClean="0"/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  <a:tabLst/>
                        <a:defRPr/>
                      </a:pPr>
                      <a:r>
                        <a:rPr lang="en-US" dirty="0" err="1" smtClean="0"/>
                        <a:t>name_student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  <a:tabLst/>
                        <a:defRPr/>
                      </a:pPr>
                      <a:r>
                        <a:rPr lang="en-US" dirty="0" err="1" smtClean="0"/>
                        <a:t>name_teacher</a:t>
                      </a:r>
                      <a:endParaRPr lang="en-US" dirty="0" smtClean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Перерыв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Давайте знакомиться!</a:t>
            </a:r>
            <a:endParaRPr/>
          </a:p>
        </p:txBody>
      </p:sp>
      <p:sp>
        <p:nvSpPr>
          <p:cNvPr id="307" name="Google Shape;307;p47"/>
          <p:cNvSpPr txBox="1"/>
          <p:nvPr/>
        </p:nvSpPr>
        <p:spPr>
          <a:xfrm>
            <a:off x="3805200" y="720000"/>
            <a:ext cx="47988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0" name="Google Shape;310;p47"/>
          <p:cNvSpPr txBox="1"/>
          <p:nvPr/>
        </p:nvSpPr>
        <p:spPr>
          <a:xfrm>
            <a:off x="717870" y="1309374"/>
            <a:ext cx="7354413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302399" indent="-319299">
              <a:lnSpc>
                <a:spcPct val="115000"/>
              </a:lnSpc>
              <a:spcBef>
                <a:spcPts val="600"/>
              </a:spcBef>
              <a:buSzPts val="1400"/>
              <a:buFont typeface="IBM Plex Sans"/>
              <a:buChar char="⚡"/>
            </a:pP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окончил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КГТУ, 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инженер-программист</a:t>
            </a:r>
          </a:p>
          <a:p>
            <a:pPr marL="302399" indent="-319299">
              <a:lnSpc>
                <a:spcPct val="115000"/>
              </a:lnSpc>
              <a:spcBef>
                <a:spcPts val="600"/>
              </a:spcBef>
              <a:buSzPts val="1400"/>
              <a:buFont typeface="IBM Plex Sans"/>
              <a:buChar char="⚡"/>
            </a:pPr>
            <a:r>
              <a:rPr lang="ru-RU" dirty="0" smtClean="0"/>
              <a:t>проходил многочисленные </a:t>
            </a:r>
            <a:r>
              <a:rPr lang="ru-RU" dirty="0"/>
              <a:t>курсы по повышению </a:t>
            </a:r>
            <a:r>
              <a:rPr lang="ru-RU" dirty="0" smtClean="0"/>
              <a:t>квалификации и переподготовке (программирование, информационная безопасности)</a:t>
            </a:r>
            <a:endParaRPr lang="ru-RU" dirty="0" smtClean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02399" indent="-319299">
              <a:lnSpc>
                <a:spcPct val="115000"/>
              </a:lnSpc>
              <a:spcBef>
                <a:spcPts val="600"/>
              </a:spcBef>
              <a:buSzPts val="1400"/>
              <a:buFont typeface="IBM Plex Sans"/>
              <a:buChar char="⚡"/>
            </a:pPr>
            <a:r>
              <a:rPr lang="ru-RU" dirty="0" smtClean="0"/>
              <a:t>участвовал </a:t>
            </a:r>
            <a:r>
              <a:rPr lang="ru-RU" dirty="0"/>
              <a:t>в нескольких </a:t>
            </a:r>
            <a:r>
              <a:rPr lang="ru-RU" dirty="0" smtClean="0"/>
              <a:t>проектах разработке </a:t>
            </a:r>
            <a:r>
              <a:rPr lang="ru-RU" dirty="0" err="1"/>
              <a:t>вэб</a:t>
            </a:r>
            <a:r>
              <a:rPr lang="ru-RU" dirty="0"/>
              <a:t>-приложений, </a:t>
            </a:r>
            <a:r>
              <a:rPr lang="ru-RU" dirty="0" smtClean="0"/>
              <a:t>прикладного ПО</a:t>
            </a:r>
            <a:endParaRPr lang="en-US" dirty="0" smtClean="0"/>
          </a:p>
          <a:p>
            <a:pPr marL="302399" indent="-319299">
              <a:lnSpc>
                <a:spcPct val="115000"/>
              </a:lnSpc>
              <a:spcBef>
                <a:spcPts val="600"/>
              </a:spcBef>
              <a:buSzPts val="1400"/>
              <a:buFont typeface="IBM Plex Sans"/>
              <a:buChar char="⚡"/>
            </a:pPr>
            <a:r>
              <a:rPr lang="ru-RU" dirty="0" smtClean="0"/>
              <a:t>на техподдержке находится система </a:t>
            </a:r>
            <a:r>
              <a:rPr lang="ru-RU" dirty="0"/>
              <a:t>мониторинга городского пассажирского транспорта</a:t>
            </a:r>
            <a:r>
              <a:rPr lang="ru-RU" dirty="0" smtClean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</a:p>
          <a:p>
            <a:pPr marL="302399" indent="-319299">
              <a:lnSpc>
                <a:spcPct val="115000"/>
              </a:lnSpc>
              <a:spcBef>
                <a:spcPts val="600"/>
              </a:spcBef>
              <a:buSzPts val="1400"/>
              <a:buFont typeface="IBM Plex Sans"/>
              <a:buChar char="⚡"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провел более 50 групп по курсу «Основы реляционных баз данных. </a:t>
            </a:r>
            <a:r>
              <a:rPr lang="ru-RU" dirty="0" err="1" smtClean="0">
                <a:latin typeface="IBM Plex Sans"/>
                <a:ea typeface="IBM Plex Sans"/>
                <a:cs typeface="IBM Plex Sans"/>
                <a:sym typeface="IBM Plex Sans"/>
              </a:rPr>
              <a:t>MySQL</a:t>
            </a:r>
            <a:r>
              <a:rPr lang="ru-RU" dirty="0" smtClean="0">
                <a:latin typeface="IBM Plex Sans"/>
                <a:ea typeface="IBM Plex Sans"/>
                <a:cs typeface="IBM Plex Sans"/>
                <a:sym typeface="IBM Plex Sans"/>
              </a:rPr>
              <a:t>»</a:t>
            </a:r>
            <a:endParaRPr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1" name="Google Shape;311;p47"/>
          <p:cNvSpPr txBox="1"/>
          <p:nvPr/>
        </p:nvSpPr>
        <p:spPr>
          <a:xfrm>
            <a:off x="717871" y="761574"/>
            <a:ext cx="4798800" cy="34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dirty="0" smtClean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Юрий Новиков</a:t>
            </a:r>
            <a:endParaRPr sz="2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" name="Google Shape;309;p47"/>
          <p:cNvSpPr txBox="1"/>
          <p:nvPr/>
        </p:nvSpPr>
        <p:spPr>
          <a:xfrm>
            <a:off x="717871" y="10665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н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ачальник отдела защиты информаци</a:t>
            </a:r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и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5"/>
          <p:cNvSpPr txBox="1">
            <a:spLocks noGrp="1"/>
          </p:cNvSpPr>
          <p:nvPr>
            <p:ph type="title"/>
          </p:nvPr>
        </p:nvSpPr>
        <p:spPr>
          <a:xfrm>
            <a:off x="502499" y="360375"/>
            <a:ext cx="6832365" cy="171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/>
              <a:t>Итерация 1: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/>
              <a:t>Реализуйте заданную схему в </a:t>
            </a:r>
            <a:endParaRPr dirty="0"/>
          </a:p>
          <a:p>
            <a:pPr lvl="0"/>
            <a:r>
              <a:rPr lang="ru-RU" dirty="0" err="1"/>
              <a:t>MySQL</a:t>
            </a:r>
            <a:r>
              <a:rPr lang="ru-RU" dirty="0"/>
              <a:t>, используя </a:t>
            </a:r>
            <a:r>
              <a:rPr lang="ru-RU" dirty="0" err="1" smtClean="0"/>
              <a:t>MySQL</a:t>
            </a:r>
            <a:r>
              <a:rPr lang="en-US" dirty="0" smtClean="0"/>
              <a:t> </a:t>
            </a:r>
            <a:r>
              <a:rPr lang="ru-RU" dirty="0" err="1"/>
              <a:t>Workbench</a:t>
            </a:r>
            <a:r>
              <a:rPr lang="ru-RU" dirty="0" smtClean="0"/>
              <a:t>. </a:t>
            </a:r>
            <a:r>
              <a:rPr lang="ru-RU" dirty="0"/>
              <a:t>Заполните БД тестовыми значениями</a:t>
            </a:r>
            <a:endParaRPr dirty="0"/>
          </a:p>
        </p:txBody>
      </p:sp>
      <p:pic>
        <p:nvPicPr>
          <p:cNvPr id="434" name="Google Shape;43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5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8" name="Google Shape;419;p63"/>
          <p:cNvGraphicFramePr/>
          <p:nvPr>
            <p:extLst>
              <p:ext uri="{D42A27DB-BD31-4B8C-83A1-F6EECF244321}">
                <p14:modId xmlns:p14="http://schemas.microsoft.com/office/powerpoint/2010/main" val="664208972"/>
              </p:ext>
            </p:extLst>
          </p:nvPr>
        </p:nvGraphicFramePr>
        <p:xfrm>
          <a:off x="136456" y="2362498"/>
          <a:ext cx="2723125" cy="1635238"/>
        </p:xfrm>
        <a:graphic>
          <a:graphicData uri="http://schemas.openxmlformats.org/drawingml/2006/table">
            <a:tbl>
              <a:tblPr>
                <a:noFill/>
                <a:tableStyleId>{68F8EA9A-7A2A-407C-AB76-4D2E0D300F8E}</a:tableStyleId>
              </a:tblPr>
              <a:tblGrid>
                <a:gridCol w="272312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 err="1" smtClean="0"/>
                        <a:t>student</a:t>
                      </a:r>
                      <a:r>
                        <a:rPr lang="en-US" b="1" dirty="0" smtClean="0"/>
                        <a:t>s</a:t>
                      </a:r>
                      <a:endParaRPr b="1" dirty="0"/>
                    </a:p>
                  </a:txBody>
                  <a:tcPr marL="91425" marR="91425" marT="91425" marB="91425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46608"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  <a:tabLst/>
                        <a:defRPr/>
                      </a:pPr>
                      <a:r>
                        <a:rPr lang="en-US" dirty="0" err="1" smtClean="0"/>
                        <a:t>name_student</a:t>
                      </a:r>
                      <a:endParaRPr lang="en-US" dirty="0" smtClean="0"/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ru-RU" dirty="0" err="1"/>
                        <a:t>email</a:t>
                      </a:r>
                      <a:r>
                        <a:rPr lang="ru-RU" dirty="0"/>
                        <a:t> 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ru-RU" dirty="0" err="1"/>
                        <a:t>phone_number</a:t>
                      </a: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9" name="Google Shape;420;p63"/>
          <p:cNvGraphicFramePr/>
          <p:nvPr>
            <p:extLst>
              <p:ext uri="{D42A27DB-BD31-4B8C-83A1-F6EECF244321}">
                <p14:modId xmlns:p14="http://schemas.microsoft.com/office/powerpoint/2010/main" val="3382248008"/>
              </p:ext>
            </p:extLst>
          </p:nvPr>
        </p:nvGraphicFramePr>
        <p:xfrm>
          <a:off x="3200606" y="2362498"/>
          <a:ext cx="2723125" cy="1188630"/>
        </p:xfrm>
        <a:graphic>
          <a:graphicData uri="http://schemas.openxmlformats.org/drawingml/2006/table">
            <a:tbl>
              <a:tblPr>
                <a:noFill/>
                <a:tableStyleId>{68F8EA9A-7A2A-407C-AB76-4D2E0D300F8E}</a:tableStyleId>
              </a:tblPr>
              <a:tblGrid>
                <a:gridCol w="272312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 err="1" smtClean="0"/>
                        <a:t>teacher</a:t>
                      </a:r>
                      <a:r>
                        <a:rPr lang="en-US" b="1" dirty="0" smtClean="0"/>
                        <a:t>s</a:t>
                      </a:r>
                      <a:endParaRPr b="1" dirty="0"/>
                    </a:p>
                  </a:txBody>
                  <a:tcPr marL="91425" marR="91425" marT="91425" marB="91425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  <a:tabLst/>
                        <a:defRPr/>
                      </a:pPr>
                      <a:r>
                        <a:rPr lang="ru-RU" b="0" dirty="0" err="1" smtClean="0"/>
                        <a:t>name</a:t>
                      </a:r>
                      <a:r>
                        <a:rPr lang="ru-RU" b="0" dirty="0" smtClean="0"/>
                        <a:t>_</a:t>
                      </a:r>
                      <a:r>
                        <a:rPr lang="en-US" b="0" dirty="0" smtClean="0"/>
                        <a:t>teacher</a:t>
                      </a:r>
                      <a:endParaRPr dirty="0"/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ru-RU" dirty="0" err="1"/>
                        <a:t>post</a:t>
                      </a: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0" name="Google Shape;421;p63"/>
          <p:cNvGraphicFramePr/>
          <p:nvPr>
            <p:extLst>
              <p:ext uri="{D42A27DB-BD31-4B8C-83A1-F6EECF244321}">
                <p14:modId xmlns:p14="http://schemas.microsoft.com/office/powerpoint/2010/main" val="4037598555"/>
              </p:ext>
            </p:extLst>
          </p:nvPr>
        </p:nvGraphicFramePr>
        <p:xfrm>
          <a:off x="6264756" y="2362498"/>
          <a:ext cx="2723125" cy="1584840"/>
        </p:xfrm>
        <a:graphic>
          <a:graphicData uri="http://schemas.openxmlformats.org/drawingml/2006/table">
            <a:tbl>
              <a:tblPr>
                <a:noFill/>
                <a:tableStyleId>{68F8EA9A-7A2A-407C-AB76-4D2E0D300F8E}</a:tableStyleId>
              </a:tblPr>
              <a:tblGrid>
                <a:gridCol w="2723125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 dirty="0" err="1" smtClean="0"/>
                        <a:t>course</a:t>
                      </a:r>
                      <a:r>
                        <a:rPr lang="en-US" b="1" dirty="0" smtClean="0"/>
                        <a:t>s</a:t>
                      </a:r>
                      <a:endParaRPr b="1" dirty="0"/>
                    </a:p>
                  </a:txBody>
                  <a:tcPr marL="91425" marR="91425" marT="91425" marB="91425"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  <a:tabLst/>
                        <a:defRPr/>
                      </a:pPr>
                      <a:r>
                        <a:rPr lang="en-US" dirty="0" err="1" smtClean="0"/>
                        <a:t>name_course</a:t>
                      </a:r>
                      <a:endParaRPr lang="en-US" dirty="0" smtClean="0"/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  <a:tabLst/>
                        <a:defRPr/>
                      </a:pPr>
                      <a:r>
                        <a:rPr lang="en-US" dirty="0" err="1" smtClean="0"/>
                        <a:t>name_student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  <a:tabLst/>
                        <a:defRPr/>
                      </a:pPr>
                      <a:r>
                        <a:rPr lang="en-US" dirty="0" err="1" smtClean="0"/>
                        <a:t>name_teacher</a:t>
                      </a:r>
                      <a:endParaRPr lang="en-US" dirty="0" smtClean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7"/>
          <p:cNvSpPr txBox="1">
            <a:spLocks noGrp="1"/>
          </p:cNvSpPr>
          <p:nvPr>
            <p:ph type="title"/>
          </p:nvPr>
        </p:nvSpPr>
        <p:spPr>
          <a:xfrm>
            <a:off x="539750" y="284525"/>
            <a:ext cx="65205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Итерация №2: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Выполните следующие запросы: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pic>
        <p:nvPicPr>
          <p:cNvPr id="455" name="Google Shape;455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7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dirty="0" smtClean="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 dirty="0" smtClean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7" name="Google Shape;457;p67"/>
          <p:cNvSpPr txBox="1">
            <a:spLocks noGrp="1"/>
          </p:cNvSpPr>
          <p:nvPr>
            <p:ph type="subTitle" idx="2"/>
          </p:nvPr>
        </p:nvSpPr>
        <p:spPr>
          <a:xfrm>
            <a:off x="539750" y="1320325"/>
            <a:ext cx="6290100" cy="3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/>
              <a:t>1.</a:t>
            </a:r>
            <a:r>
              <a:rPr lang="en-US" sz="1800" dirty="0" smtClean="0"/>
              <a:t> </a:t>
            </a:r>
            <a:r>
              <a:rPr lang="ru-RU" sz="1800" dirty="0" smtClean="0"/>
              <a:t>Получить </a:t>
            </a:r>
            <a:r>
              <a:rPr lang="ru-RU" sz="1800" dirty="0"/>
              <a:t>список с информацией обо всех </a:t>
            </a:r>
            <a:r>
              <a:rPr lang="ru-RU" sz="1800" dirty="0" smtClean="0"/>
              <a:t>студентах</a:t>
            </a:r>
            <a:endParaRPr lang="en-US" sz="1800" dirty="0" smtClean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lvl="0" algn="just">
              <a:buSzPts val="1100"/>
            </a:pPr>
            <a:r>
              <a:rPr lang="ru-RU" sz="1800" dirty="0"/>
              <a:t>2. </a:t>
            </a:r>
            <a:r>
              <a:rPr lang="ru-RU" sz="1800" dirty="0" smtClean="0"/>
              <a:t>Получить </a:t>
            </a:r>
            <a:r>
              <a:rPr lang="ru-RU" sz="1800" dirty="0"/>
              <a:t>список всех студентов с именем </a:t>
            </a:r>
            <a:r>
              <a:rPr lang="ru-RU" sz="1800" dirty="0" smtClean="0"/>
              <a:t>"Антон"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dirty="0"/>
          </a:p>
          <a:p>
            <a:pPr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ru-RU" sz="1800" dirty="0" smtClean="0"/>
              <a:t>3. Вывести </a:t>
            </a:r>
            <a:r>
              <a:rPr lang="ru-RU" sz="1800" dirty="0"/>
              <a:t>имя и </a:t>
            </a:r>
            <a:r>
              <a:rPr lang="ru-RU" sz="1800" dirty="0" smtClean="0"/>
              <a:t>почту из </a:t>
            </a:r>
            <a:r>
              <a:rPr lang="ru-RU" sz="1800" dirty="0"/>
              <a:t>таблички "</a:t>
            </a:r>
            <a:r>
              <a:rPr lang="ru-RU" sz="1800" dirty="0" smtClean="0"/>
              <a:t>Студенты"</a:t>
            </a:r>
          </a:p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 startAt="3"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 b="1" dirty="0"/>
              <a:t>4</a:t>
            </a:r>
            <a:r>
              <a:rPr lang="ru-RU" sz="1800" b="1" dirty="0" smtClean="0"/>
              <a:t>*. </a:t>
            </a:r>
            <a:r>
              <a:rPr lang="ru-RU" sz="1800" dirty="0" smtClean="0"/>
              <a:t>Выбрать </a:t>
            </a:r>
            <a:r>
              <a:rPr lang="ru-RU" sz="1800" dirty="0"/>
              <a:t>студентов, </a:t>
            </a:r>
            <a:r>
              <a:rPr lang="ru-RU" sz="1800" dirty="0" smtClean="0"/>
              <a:t>имена которых </a:t>
            </a:r>
            <a:r>
              <a:rPr lang="ru-RU" sz="1800" dirty="0"/>
              <a:t>начинаются с буквы «А».</a:t>
            </a:r>
            <a:endParaRPr sz="1800" dirty="0"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8"/>
          <p:cNvSpPr txBox="1">
            <a:spLocks noGrp="1"/>
          </p:cNvSpPr>
          <p:nvPr>
            <p:ph type="title"/>
          </p:nvPr>
        </p:nvSpPr>
        <p:spPr>
          <a:xfrm>
            <a:off x="539750" y="284525"/>
            <a:ext cx="65205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/>
              <a:t>Итерация №2: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 smtClean="0"/>
              <a:t>Решение: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sp>
        <p:nvSpPr>
          <p:cNvPr id="465" name="Google Shape;465;p68"/>
          <p:cNvSpPr txBox="1">
            <a:spLocks noGrp="1"/>
          </p:cNvSpPr>
          <p:nvPr>
            <p:ph type="subTitle" idx="2"/>
          </p:nvPr>
        </p:nvSpPr>
        <p:spPr>
          <a:xfrm>
            <a:off x="770150" y="1374070"/>
            <a:ext cx="6290100" cy="3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/>
              <a:t>1. Получить </a:t>
            </a:r>
            <a:r>
              <a:rPr lang="ru-RU" sz="1600" dirty="0"/>
              <a:t>список с информацией обо всех </a:t>
            </a:r>
            <a:r>
              <a:rPr lang="ru-RU" sz="1600" dirty="0" smtClean="0"/>
              <a:t>студентах</a:t>
            </a:r>
          </a:p>
          <a:p>
            <a:pPr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sz="16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>
                <a:solidFill>
                  <a:schemeClr val="accent1"/>
                </a:solidFill>
              </a:rPr>
              <a:t>-- SELECT </a:t>
            </a:r>
            <a:r>
              <a:rPr lang="ru-RU" sz="1600" b="1" dirty="0">
                <a:solidFill>
                  <a:schemeClr val="accent1"/>
                </a:solidFill>
              </a:rPr>
              <a:t>* FROM </a:t>
            </a:r>
            <a:r>
              <a:rPr lang="ru-RU" sz="1600" b="1" dirty="0" err="1">
                <a:solidFill>
                  <a:schemeClr val="accent1"/>
                </a:solidFill>
              </a:rPr>
              <a:t>student</a:t>
            </a:r>
            <a:r>
              <a:rPr lang="ru-RU" sz="1600" b="1" dirty="0" smtClean="0">
                <a:solidFill>
                  <a:schemeClr val="accent1"/>
                </a:solidFill>
              </a:rPr>
              <a:t>;</a:t>
            </a:r>
            <a:r>
              <a:rPr lang="en-US" sz="1600" b="1" dirty="0" smtClean="0">
                <a:solidFill>
                  <a:schemeClr val="accent1"/>
                </a:solidFill>
              </a:rPr>
              <a:t> </a:t>
            </a:r>
            <a:endParaRPr lang="ru-RU" sz="1600" b="1" dirty="0" smtClean="0">
              <a:solidFill>
                <a:schemeClr val="accent1"/>
              </a:solidFill>
            </a:endParaRPr>
          </a:p>
          <a:p>
            <a:pPr algn="just"/>
            <a:r>
              <a:rPr lang="ru-RU" sz="1600" b="1" dirty="0" smtClean="0">
                <a:solidFill>
                  <a:schemeClr val="accent1"/>
                </a:solidFill>
              </a:rPr>
              <a:t>SELECT </a:t>
            </a:r>
            <a:r>
              <a:rPr lang="en-US" sz="1600" b="1" dirty="0">
                <a:solidFill>
                  <a:schemeClr val="accent1"/>
                </a:solidFill>
              </a:rPr>
              <a:t>id, </a:t>
            </a:r>
            <a:r>
              <a:rPr lang="en-US" sz="1600" b="1" dirty="0" err="1">
                <a:solidFill>
                  <a:schemeClr val="accent1"/>
                </a:solidFill>
              </a:rPr>
              <a:t>name_student</a:t>
            </a:r>
            <a:r>
              <a:rPr lang="en-US" sz="1600" b="1" dirty="0">
                <a:solidFill>
                  <a:schemeClr val="accent1"/>
                </a:solidFill>
              </a:rPr>
              <a:t>, </a:t>
            </a:r>
            <a:r>
              <a:rPr lang="ru-RU" sz="1600" b="1" dirty="0" err="1">
                <a:solidFill>
                  <a:schemeClr val="accent1"/>
                </a:solidFill>
              </a:rPr>
              <a:t>email</a:t>
            </a:r>
            <a:r>
              <a:rPr lang="ru-RU" sz="1600" b="1" dirty="0">
                <a:solidFill>
                  <a:schemeClr val="accent1"/>
                </a:solidFill>
              </a:rPr>
              <a:t>, </a:t>
            </a:r>
            <a:r>
              <a:rPr lang="ru-RU" sz="1600" b="1" dirty="0" err="1" smtClean="0">
                <a:solidFill>
                  <a:schemeClr val="accent1"/>
                </a:solidFill>
              </a:rPr>
              <a:t>phone_number</a:t>
            </a:r>
            <a:r>
              <a:rPr lang="ru-RU" sz="1600" b="1" dirty="0" smtClean="0">
                <a:solidFill>
                  <a:schemeClr val="accent1"/>
                </a:solidFill>
              </a:rPr>
              <a:t>  </a:t>
            </a:r>
            <a:r>
              <a:rPr lang="ru-RU" sz="1600" b="1" dirty="0">
                <a:solidFill>
                  <a:schemeClr val="accent1"/>
                </a:solidFill>
              </a:rPr>
              <a:t>FROM </a:t>
            </a:r>
            <a:r>
              <a:rPr lang="ru-RU" sz="1600" b="1" dirty="0" err="1" smtClean="0">
                <a:solidFill>
                  <a:schemeClr val="accent1"/>
                </a:solidFill>
              </a:rPr>
              <a:t>student</a:t>
            </a:r>
            <a:r>
              <a:rPr lang="en-US" sz="1600" b="1" dirty="0" smtClean="0">
                <a:solidFill>
                  <a:schemeClr val="accent1"/>
                </a:solidFill>
              </a:rPr>
              <a:t>s</a:t>
            </a:r>
            <a:r>
              <a:rPr lang="ru-RU" sz="1600" b="1" dirty="0" smtClean="0">
                <a:solidFill>
                  <a:schemeClr val="accent1"/>
                </a:solidFill>
              </a:rPr>
              <a:t>;</a:t>
            </a:r>
          </a:p>
          <a:p>
            <a:pPr algn="just"/>
            <a:endParaRPr lang="ru-RU" sz="1600" b="1" dirty="0">
              <a:solidFill>
                <a:schemeClr val="accent1"/>
              </a:solidFill>
            </a:endParaRPr>
          </a:p>
          <a:p>
            <a:pPr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ru-RU" sz="1600" dirty="0" smtClean="0"/>
              <a:t>2</a:t>
            </a:r>
            <a:r>
              <a:rPr lang="ru-RU" sz="1600" dirty="0"/>
              <a:t>. Получить список всех студентов с именем “Антон</a:t>
            </a:r>
            <a:r>
              <a:rPr lang="ru-RU" sz="1600" dirty="0" smtClean="0"/>
              <a:t>”</a:t>
            </a:r>
            <a:endParaRPr lang="ru-RU" sz="1600" dirty="0"/>
          </a:p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 startAt="2"/>
            </a:pPr>
            <a:endParaRPr sz="1600" dirty="0"/>
          </a:p>
          <a:p>
            <a:pPr lvl="0"/>
            <a:r>
              <a:rPr lang="ru-RU" sz="1600" b="1" dirty="0">
                <a:solidFill>
                  <a:schemeClr val="accent1"/>
                </a:solidFill>
              </a:rPr>
              <a:t>SELECT </a:t>
            </a:r>
            <a:r>
              <a:rPr lang="en-US" sz="1600" b="1" dirty="0">
                <a:solidFill>
                  <a:schemeClr val="accent1"/>
                </a:solidFill>
              </a:rPr>
              <a:t>id, </a:t>
            </a:r>
            <a:r>
              <a:rPr lang="en-US" sz="1600" b="1" dirty="0" err="1">
                <a:solidFill>
                  <a:schemeClr val="accent1"/>
                </a:solidFill>
              </a:rPr>
              <a:t>name_student</a:t>
            </a:r>
            <a:r>
              <a:rPr lang="en-US" sz="1600" b="1" dirty="0">
                <a:solidFill>
                  <a:schemeClr val="accent1"/>
                </a:solidFill>
              </a:rPr>
              <a:t>, </a:t>
            </a:r>
            <a:r>
              <a:rPr lang="ru-RU" sz="1600" b="1" dirty="0" err="1">
                <a:solidFill>
                  <a:schemeClr val="accent1"/>
                </a:solidFill>
              </a:rPr>
              <a:t>email</a:t>
            </a:r>
            <a:r>
              <a:rPr lang="ru-RU" sz="1600" b="1" dirty="0">
                <a:solidFill>
                  <a:schemeClr val="accent1"/>
                </a:solidFill>
              </a:rPr>
              <a:t>, </a:t>
            </a:r>
            <a:r>
              <a:rPr lang="ru-RU" sz="1600" b="1" dirty="0" err="1" smtClean="0">
                <a:solidFill>
                  <a:schemeClr val="accent1"/>
                </a:solidFill>
              </a:rPr>
              <a:t>phone_number</a:t>
            </a:r>
            <a:r>
              <a:rPr lang="ru-RU" sz="1600" b="1" dirty="0" smtClean="0">
                <a:solidFill>
                  <a:schemeClr val="accent1"/>
                </a:solidFill>
              </a:rPr>
              <a:t> FROM </a:t>
            </a:r>
            <a:r>
              <a:rPr lang="ru-RU" sz="1600" b="1" dirty="0" err="1" smtClean="0">
                <a:solidFill>
                  <a:schemeClr val="accent1"/>
                </a:solidFill>
              </a:rPr>
              <a:t>student</a:t>
            </a:r>
            <a:r>
              <a:rPr lang="en-US" sz="1600" b="1" dirty="0" smtClean="0">
                <a:solidFill>
                  <a:schemeClr val="accent1"/>
                </a:solidFill>
              </a:rPr>
              <a:t>s</a:t>
            </a:r>
            <a:endParaRPr sz="1600" b="1" dirty="0">
              <a:solidFill>
                <a:schemeClr val="accent1"/>
              </a:solidFill>
            </a:endParaRPr>
          </a:p>
          <a:p>
            <a:pPr lvl="0" algn="just">
              <a:buSzPts val="1100"/>
            </a:pPr>
            <a:r>
              <a:rPr lang="ru-RU" sz="1600" b="1" dirty="0">
                <a:solidFill>
                  <a:schemeClr val="accent1"/>
                </a:solidFill>
              </a:rPr>
              <a:t>WHERE </a:t>
            </a:r>
            <a:r>
              <a:rPr lang="en-US" sz="1600" b="1" dirty="0" err="1">
                <a:solidFill>
                  <a:schemeClr val="accent1"/>
                </a:solidFill>
              </a:rPr>
              <a:t>name_student</a:t>
            </a:r>
            <a:r>
              <a:rPr lang="en-US" sz="1600" b="1" dirty="0">
                <a:solidFill>
                  <a:schemeClr val="accent1"/>
                </a:solidFill>
              </a:rPr>
              <a:t> </a:t>
            </a:r>
            <a:r>
              <a:rPr lang="ru-RU" sz="1600" b="1" dirty="0">
                <a:solidFill>
                  <a:schemeClr val="accent1"/>
                </a:solidFill>
              </a:rPr>
              <a:t>= '</a:t>
            </a:r>
            <a:r>
              <a:rPr lang="ru-RU" sz="1600" b="1" dirty="0" smtClean="0">
                <a:solidFill>
                  <a:schemeClr val="accent1"/>
                </a:solidFill>
              </a:rPr>
              <a:t>Антон';</a:t>
            </a:r>
            <a:endParaRPr sz="16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b="1" dirty="0">
              <a:solidFill>
                <a:schemeClr val="accent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06502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8"/>
          <p:cNvSpPr txBox="1">
            <a:spLocks noGrp="1"/>
          </p:cNvSpPr>
          <p:nvPr>
            <p:ph type="title"/>
          </p:nvPr>
        </p:nvSpPr>
        <p:spPr>
          <a:xfrm>
            <a:off x="539750" y="284525"/>
            <a:ext cx="65205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/>
              <a:t>Итерация №2: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 smtClean="0"/>
              <a:t>Решение: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sp>
        <p:nvSpPr>
          <p:cNvPr id="465" name="Google Shape;465;p68"/>
          <p:cNvSpPr txBox="1">
            <a:spLocks noGrp="1"/>
          </p:cNvSpPr>
          <p:nvPr>
            <p:ph type="subTitle" idx="2"/>
          </p:nvPr>
        </p:nvSpPr>
        <p:spPr>
          <a:xfrm>
            <a:off x="770150" y="1398983"/>
            <a:ext cx="6290100" cy="3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ru-RU" sz="1600" dirty="0" smtClean="0"/>
              <a:t>3. Вывести имя и почту из таблички "Студент" по всем студентам</a:t>
            </a:r>
          </a:p>
          <a:p>
            <a:pPr lvl="0" algn="just"/>
            <a:endParaRPr sz="1600" dirty="0" smtClean="0"/>
          </a:p>
          <a:p>
            <a:pPr lvl="0" algn="just">
              <a:buSzPts val="1100"/>
            </a:pPr>
            <a:r>
              <a:rPr lang="ru-RU" sz="1600" b="1" dirty="0">
                <a:solidFill>
                  <a:schemeClr val="accent1"/>
                </a:solidFill>
              </a:rPr>
              <a:t>SELECT </a:t>
            </a:r>
            <a:r>
              <a:rPr lang="en-US" sz="1600" b="1" dirty="0" err="1">
                <a:solidFill>
                  <a:schemeClr val="accent1"/>
                </a:solidFill>
              </a:rPr>
              <a:t>name_student</a:t>
            </a:r>
            <a:r>
              <a:rPr lang="en-US" sz="1600" b="1" dirty="0">
                <a:solidFill>
                  <a:schemeClr val="accent1"/>
                </a:solidFill>
              </a:rPr>
              <a:t>, email FROM </a:t>
            </a:r>
            <a:r>
              <a:rPr lang="ru-RU" sz="1600" b="1" dirty="0" err="1" smtClean="0">
                <a:solidFill>
                  <a:schemeClr val="accent1"/>
                </a:solidFill>
              </a:rPr>
              <a:t>student</a:t>
            </a:r>
            <a:r>
              <a:rPr lang="en-US" sz="1600" b="1" dirty="0" smtClean="0">
                <a:solidFill>
                  <a:schemeClr val="accent1"/>
                </a:solidFill>
              </a:rPr>
              <a:t>s</a:t>
            </a:r>
            <a:r>
              <a:rPr lang="ru-RU" sz="1600" b="1" dirty="0" smtClean="0">
                <a:solidFill>
                  <a:schemeClr val="accent1"/>
                </a:solidFill>
              </a:rPr>
              <a:t>;</a:t>
            </a:r>
            <a:endParaRPr lang="ru-RU" sz="1600" b="1" dirty="0">
              <a:solidFill>
                <a:schemeClr val="accent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sz="1600" b="1" dirty="0">
              <a:solidFill>
                <a:schemeClr val="accent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600" dirty="0" smtClean="0"/>
              <a:t>4*.</a:t>
            </a:r>
            <a:r>
              <a:rPr lang="en-US" sz="1600" dirty="0" smtClean="0"/>
              <a:t> </a:t>
            </a:r>
            <a:r>
              <a:rPr lang="ru-RU" sz="1600" dirty="0" smtClean="0"/>
              <a:t>Выбрать </a:t>
            </a:r>
            <a:r>
              <a:rPr lang="ru-RU" sz="1600" dirty="0"/>
              <a:t>информацию о студентах</a:t>
            </a:r>
            <a:r>
              <a:rPr lang="ru-RU" sz="1600"/>
              <a:t>, </a:t>
            </a:r>
            <a:r>
              <a:rPr lang="ru-RU" sz="1600" smtClean="0"/>
              <a:t>имена </a:t>
            </a:r>
            <a:r>
              <a:rPr lang="ru-RU" sz="1600" dirty="0" smtClean="0"/>
              <a:t>которых </a:t>
            </a:r>
            <a:r>
              <a:rPr lang="ru-RU" sz="1600" dirty="0"/>
              <a:t>начинаются с буквы «А</a:t>
            </a:r>
            <a:r>
              <a:rPr lang="ru-RU" sz="1600" dirty="0" smtClean="0"/>
              <a:t>».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/>
          </a:p>
          <a:p>
            <a:pPr lvl="0" algn="just">
              <a:buSzPts val="1100"/>
            </a:pPr>
            <a:r>
              <a:rPr lang="ru-RU" sz="1600" b="1" dirty="0" smtClean="0">
                <a:solidFill>
                  <a:schemeClr val="accent1"/>
                </a:solidFill>
              </a:rPr>
              <a:t>SELECT </a:t>
            </a:r>
            <a:r>
              <a:rPr lang="en-US" sz="1600" b="1" dirty="0" smtClean="0">
                <a:solidFill>
                  <a:schemeClr val="accent1"/>
                </a:solidFill>
              </a:rPr>
              <a:t>id, </a:t>
            </a:r>
            <a:r>
              <a:rPr lang="en-US" sz="1600" b="1" dirty="0" err="1" smtClean="0">
                <a:solidFill>
                  <a:schemeClr val="accent1"/>
                </a:solidFill>
              </a:rPr>
              <a:t>name_student</a:t>
            </a:r>
            <a:r>
              <a:rPr lang="en-US" sz="1600" b="1" dirty="0" smtClean="0">
                <a:solidFill>
                  <a:schemeClr val="accent1"/>
                </a:solidFill>
              </a:rPr>
              <a:t>, </a:t>
            </a:r>
            <a:r>
              <a:rPr lang="ru-RU" sz="1600" b="1" dirty="0" err="1" smtClean="0">
                <a:solidFill>
                  <a:schemeClr val="accent1"/>
                </a:solidFill>
              </a:rPr>
              <a:t>email</a:t>
            </a:r>
            <a:r>
              <a:rPr lang="ru-RU" sz="1600" b="1" dirty="0" smtClean="0">
                <a:solidFill>
                  <a:schemeClr val="accent1"/>
                </a:solidFill>
              </a:rPr>
              <a:t>, </a:t>
            </a:r>
            <a:r>
              <a:rPr lang="ru-RU" sz="1600" b="1" dirty="0" err="1" smtClean="0">
                <a:solidFill>
                  <a:schemeClr val="accent1"/>
                </a:solidFill>
              </a:rPr>
              <a:t>phone_number</a:t>
            </a:r>
            <a:r>
              <a:rPr lang="ru-RU" sz="1600" b="1" dirty="0" smtClean="0">
                <a:solidFill>
                  <a:schemeClr val="accent1"/>
                </a:solidFill>
              </a:rPr>
              <a:t> </a:t>
            </a:r>
            <a:endParaRPr sz="1600" b="1" dirty="0" smtClean="0">
              <a:solidFill>
                <a:schemeClr val="accent1"/>
              </a:solidFill>
            </a:endParaRPr>
          </a:p>
          <a:p>
            <a:pPr lvl="0" algn="just">
              <a:buSzPts val="1100"/>
            </a:pPr>
            <a:r>
              <a:rPr lang="ru-RU" sz="1600" b="1" dirty="0" smtClean="0">
                <a:solidFill>
                  <a:schemeClr val="accent1"/>
                </a:solidFill>
              </a:rPr>
              <a:t>FROM </a:t>
            </a:r>
            <a:r>
              <a:rPr lang="ru-RU" sz="1600" b="1" dirty="0" err="1" smtClean="0">
                <a:solidFill>
                  <a:schemeClr val="accent1"/>
                </a:solidFill>
              </a:rPr>
              <a:t>student</a:t>
            </a:r>
            <a:r>
              <a:rPr lang="en-US" sz="1600" b="1" dirty="0" smtClean="0">
                <a:solidFill>
                  <a:schemeClr val="accent1"/>
                </a:solidFill>
              </a:rPr>
              <a:t>s </a:t>
            </a:r>
            <a:r>
              <a:rPr lang="ru-RU" sz="1600" b="1" dirty="0" smtClean="0">
                <a:solidFill>
                  <a:schemeClr val="accent1"/>
                </a:solidFill>
              </a:rPr>
              <a:t>WHERE </a:t>
            </a:r>
            <a:r>
              <a:rPr lang="en-US" sz="1600" b="1" dirty="0" err="1" smtClean="0">
                <a:solidFill>
                  <a:schemeClr val="accent1"/>
                </a:solidFill>
              </a:rPr>
              <a:t>name_student</a:t>
            </a:r>
            <a:r>
              <a:rPr lang="en-US" sz="1600" b="1" dirty="0" smtClean="0">
                <a:solidFill>
                  <a:schemeClr val="accent1"/>
                </a:solidFill>
              </a:rPr>
              <a:t> </a:t>
            </a:r>
            <a:r>
              <a:rPr lang="ru-RU" sz="1600" b="1" dirty="0" smtClean="0">
                <a:solidFill>
                  <a:schemeClr val="accent1"/>
                </a:solidFill>
              </a:rPr>
              <a:t>LIKE 'A%';</a:t>
            </a:r>
            <a:endParaRPr sz="1600" b="1" dirty="0" smtClean="0">
              <a:solidFill>
                <a:schemeClr val="accent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9"/>
          <p:cNvSpPr txBox="1">
            <a:spLocks noGrp="1"/>
          </p:cNvSpPr>
          <p:nvPr>
            <p:ph type="title"/>
          </p:nvPr>
        </p:nvSpPr>
        <p:spPr>
          <a:xfrm>
            <a:off x="539750" y="284525"/>
            <a:ext cx="6520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 smtClean="0"/>
              <a:t>Таблица </a:t>
            </a:r>
            <a:r>
              <a:rPr lang="en-US" dirty="0" smtClean="0"/>
              <a:t>workers</a:t>
            </a:r>
            <a:r>
              <a:rPr lang="ru-RU" dirty="0" smtClean="0"/>
              <a:t> </a:t>
            </a:r>
            <a:r>
              <a:rPr lang="ru-RU" dirty="0"/>
              <a:t>для работы:</a:t>
            </a:r>
            <a:endParaRPr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536696"/>
              </p:ext>
            </p:extLst>
          </p:nvPr>
        </p:nvGraphicFramePr>
        <p:xfrm>
          <a:off x="672789" y="921210"/>
          <a:ext cx="5194300" cy="3243072"/>
        </p:xfrm>
        <a:graphic>
          <a:graphicData uri="http://schemas.openxmlformats.org/drawingml/2006/table">
            <a:tbl>
              <a:tblPr>
                <a:tableStyleId>{68F8EA9A-7A2A-407C-AB76-4D2E0D300F8E}</a:tableStyleId>
              </a:tblPr>
              <a:tblGrid>
                <a:gridCol w="1143000"/>
                <a:gridCol w="1654998"/>
                <a:gridCol w="1202502"/>
                <a:gridCol w="119380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0" dirty="0" err="1">
                          <a:effectLst/>
                        </a:rPr>
                        <a:t>id</a:t>
                      </a:r>
                      <a:endParaRPr lang="ru-RU" sz="1600" b="1" i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0" dirty="0" err="1">
                          <a:effectLst/>
                        </a:rPr>
                        <a:t>name</a:t>
                      </a:r>
                      <a:r>
                        <a:rPr lang="en-US" sz="1600" b="1" i="0" dirty="0">
                          <a:effectLst/>
                        </a:rPr>
                        <a:t>_worker</a:t>
                      </a:r>
                      <a:endParaRPr lang="ru-RU" sz="1600" b="1" i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0" dirty="0" err="1">
                          <a:effectLst/>
                        </a:rPr>
                        <a:t>dept</a:t>
                      </a:r>
                      <a:endParaRPr lang="ru-RU" sz="1600" b="1" i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0" dirty="0" err="1">
                          <a:effectLst/>
                        </a:rPr>
                        <a:t>salary</a:t>
                      </a:r>
                      <a:endParaRPr lang="ru-RU" sz="1600" b="1" i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100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AndreyEx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Sales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5000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200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Boris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IT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5500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300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Ann</a:t>
                      </a:r>
                      <a:r>
                        <a:rPr lang="en-US" sz="1600">
                          <a:effectLst/>
                        </a:rPr>
                        <a:t>a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IT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7000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400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Anton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Marketing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9500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500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Dima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IT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6000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501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Maxs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Accounting</a:t>
                      </a:r>
                      <a:endParaRPr lang="ru-RU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NULL</a:t>
                      </a:r>
                      <a:endParaRPr lang="ru-RU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T="91440" marB="9144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0"/>
          <p:cNvSpPr txBox="1">
            <a:spLocks noGrp="1"/>
          </p:cNvSpPr>
          <p:nvPr>
            <p:ph type="title"/>
          </p:nvPr>
        </p:nvSpPr>
        <p:spPr>
          <a:xfrm>
            <a:off x="539750" y="284525"/>
            <a:ext cx="65205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Итерация №3: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Для заданной БД выполните: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pic>
        <p:nvPicPr>
          <p:cNvPr id="479" name="Google Shape;479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0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1" name="Google Shape;481;p70"/>
          <p:cNvSpPr txBox="1">
            <a:spLocks noGrp="1"/>
          </p:cNvSpPr>
          <p:nvPr>
            <p:ph type="subTitle" idx="2"/>
          </p:nvPr>
        </p:nvSpPr>
        <p:spPr>
          <a:xfrm>
            <a:off x="539750" y="1320325"/>
            <a:ext cx="5654573" cy="3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 dirty="0" smtClean="0"/>
              <a:t>1. Выбрать </a:t>
            </a:r>
            <a:r>
              <a:rPr lang="ru-RU" sz="1800" dirty="0"/>
              <a:t>всех сотрудников</a:t>
            </a:r>
            <a:r>
              <a:rPr lang="ru-RU" sz="1800" dirty="0" smtClean="0"/>
              <a:t>, у </a:t>
            </a:r>
            <a:r>
              <a:rPr lang="ru-RU" sz="1800" dirty="0"/>
              <a:t>которых зарплата </a:t>
            </a:r>
            <a:endParaRPr lang="ru-RU" sz="1800" dirty="0" smtClean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 dirty="0" smtClean="0"/>
              <a:t>больше 6000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sz="1800" dirty="0" smtClean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 dirty="0" smtClean="0"/>
              <a:t>2. Покажите </a:t>
            </a:r>
            <a:r>
              <a:rPr lang="ru-RU" sz="1800" dirty="0"/>
              <a:t>всех сотрудников, которые принадлежат к отделу IT</a:t>
            </a:r>
            <a:r>
              <a:rPr lang="ru-RU" sz="1800" dirty="0" smtClean="0"/>
              <a:t>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dirty="0"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ru-RU" sz="1800" dirty="0" smtClean="0"/>
          </a:p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800" dirty="0" smtClean="0"/>
              <a:t>3. Отобразите  </a:t>
            </a:r>
            <a:r>
              <a:rPr lang="ru-RU" sz="1800" dirty="0"/>
              <a:t>всех сотрудников, который НЕ принадлежат к отделу IT</a:t>
            </a:r>
            <a:endParaRPr sz="1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1"/>
          <p:cNvSpPr txBox="1">
            <a:spLocks noGrp="1"/>
          </p:cNvSpPr>
          <p:nvPr>
            <p:ph type="title"/>
          </p:nvPr>
        </p:nvSpPr>
        <p:spPr>
          <a:xfrm>
            <a:off x="539750" y="284525"/>
            <a:ext cx="65205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/>
              <a:t>Итерация №3: </a:t>
            </a:r>
            <a:r>
              <a:rPr lang="ru-RU" dirty="0" smtClean="0"/>
              <a:t>решение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sp>
        <p:nvSpPr>
          <p:cNvPr id="489" name="Google Shape;489;p71"/>
          <p:cNvSpPr txBox="1">
            <a:spLocks noGrp="1"/>
          </p:cNvSpPr>
          <p:nvPr>
            <p:ph type="subTitle" idx="2"/>
          </p:nvPr>
        </p:nvSpPr>
        <p:spPr>
          <a:xfrm>
            <a:off x="539749" y="1320324"/>
            <a:ext cx="7896327" cy="346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 dirty="0" smtClean="0"/>
              <a:t>1.</a:t>
            </a:r>
            <a:r>
              <a:rPr lang="en-US" sz="1800" dirty="0" smtClean="0"/>
              <a:t> </a:t>
            </a:r>
            <a:r>
              <a:rPr lang="ru-RU" sz="1800" dirty="0" smtClean="0"/>
              <a:t>Выбрать </a:t>
            </a:r>
            <a:r>
              <a:rPr lang="ru-RU" sz="1800" dirty="0"/>
              <a:t>всех сотрудников</a:t>
            </a:r>
            <a:r>
              <a:rPr lang="ru-RU" sz="1800" dirty="0" smtClean="0"/>
              <a:t>,</a:t>
            </a:r>
            <a:r>
              <a:rPr lang="en-US" sz="1800" dirty="0" smtClean="0"/>
              <a:t> </a:t>
            </a:r>
            <a:r>
              <a:rPr lang="ru-RU" sz="1800" dirty="0" smtClean="0"/>
              <a:t>у </a:t>
            </a:r>
            <a:r>
              <a:rPr lang="ru-RU" sz="1800" dirty="0"/>
              <a:t>которых зарплата </a:t>
            </a:r>
            <a:endParaRPr lang="en-US" sz="1800" dirty="0" smtClean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 dirty="0" smtClean="0"/>
              <a:t>больше 6000</a:t>
            </a:r>
            <a:endParaRPr lang="en-US" sz="1800" dirty="0" smtClean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 b="1" dirty="0">
                <a:solidFill>
                  <a:schemeClr val="accent1"/>
                </a:solidFill>
              </a:rPr>
              <a:t> SELECT * FROM </a:t>
            </a:r>
            <a:r>
              <a:rPr lang="ru-RU" sz="1800" b="1" dirty="0" err="1">
                <a:solidFill>
                  <a:schemeClr val="accent1"/>
                </a:solidFill>
              </a:rPr>
              <a:t>workers</a:t>
            </a:r>
            <a:r>
              <a:rPr lang="ru-RU" sz="1800" b="1" dirty="0">
                <a:solidFill>
                  <a:schemeClr val="accent1"/>
                </a:solidFill>
              </a:rPr>
              <a:t> WHERE </a:t>
            </a:r>
            <a:r>
              <a:rPr lang="ru-RU" sz="1800" b="1" dirty="0" err="1">
                <a:solidFill>
                  <a:schemeClr val="accent1"/>
                </a:solidFill>
              </a:rPr>
              <a:t>salary</a:t>
            </a:r>
            <a:r>
              <a:rPr lang="ru-RU" sz="1800" b="1" dirty="0">
                <a:solidFill>
                  <a:schemeClr val="accent1"/>
                </a:solidFill>
              </a:rPr>
              <a:t> &gt; 6000</a:t>
            </a:r>
            <a:r>
              <a:rPr lang="ru-RU" sz="1800" b="1" dirty="0" smtClean="0">
                <a:solidFill>
                  <a:schemeClr val="accent1"/>
                </a:solidFill>
              </a:rPr>
              <a:t>;</a:t>
            </a:r>
            <a:endParaRPr lang="en-US" sz="1800" b="1" dirty="0" smtClean="0">
              <a:solidFill>
                <a:schemeClr val="accent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b="1" dirty="0">
              <a:solidFill>
                <a:schemeClr val="accent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 dirty="0" smtClean="0"/>
              <a:t>2.</a:t>
            </a:r>
            <a:r>
              <a:rPr lang="en-US" sz="1800" dirty="0" smtClean="0"/>
              <a:t> </a:t>
            </a:r>
            <a:r>
              <a:rPr lang="ru-RU" sz="1800" dirty="0" smtClean="0"/>
              <a:t>Покажите </a:t>
            </a:r>
            <a:r>
              <a:rPr lang="ru-RU" sz="1800" dirty="0"/>
              <a:t>всех сотрудников, которые принадлежат к отделу IT</a:t>
            </a:r>
            <a:r>
              <a:rPr lang="ru-RU" sz="1800" dirty="0" smtClean="0"/>
              <a:t>.</a:t>
            </a:r>
            <a:endParaRPr lang="en-US" sz="1800" dirty="0" smtClean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800" b="1" dirty="0">
                <a:solidFill>
                  <a:schemeClr val="accent1"/>
                </a:solidFill>
              </a:rPr>
              <a:t>SELECT * FROM </a:t>
            </a:r>
            <a:r>
              <a:rPr lang="ru-RU" sz="1800" b="1" dirty="0" err="1" smtClean="0">
                <a:solidFill>
                  <a:schemeClr val="accent1"/>
                </a:solidFill>
              </a:rPr>
              <a:t>worker</a:t>
            </a:r>
            <a:r>
              <a:rPr lang="en-US" sz="1800" b="1" dirty="0" smtClean="0">
                <a:solidFill>
                  <a:schemeClr val="accent1"/>
                </a:solidFill>
              </a:rPr>
              <a:t>s</a:t>
            </a:r>
            <a:r>
              <a:rPr lang="ru-RU" sz="1800" b="1" dirty="0" smtClean="0">
                <a:solidFill>
                  <a:schemeClr val="accent1"/>
                </a:solidFill>
              </a:rPr>
              <a:t> </a:t>
            </a:r>
            <a:r>
              <a:rPr lang="ru-RU" sz="1800" b="1" dirty="0">
                <a:solidFill>
                  <a:schemeClr val="accent1"/>
                </a:solidFill>
              </a:rPr>
              <a:t>WHERE </a:t>
            </a:r>
            <a:r>
              <a:rPr lang="ru-RU" sz="1800" b="1" dirty="0" err="1">
                <a:solidFill>
                  <a:schemeClr val="accent1"/>
                </a:solidFill>
              </a:rPr>
              <a:t>dept</a:t>
            </a:r>
            <a:r>
              <a:rPr lang="ru-RU" sz="1800" b="1" dirty="0">
                <a:solidFill>
                  <a:schemeClr val="accent1"/>
                </a:solidFill>
              </a:rPr>
              <a:t> = 'IT</a:t>
            </a:r>
            <a:r>
              <a:rPr lang="ru-RU" sz="1800" b="1" dirty="0" smtClean="0">
                <a:solidFill>
                  <a:schemeClr val="accent1"/>
                </a:solidFill>
              </a:rPr>
              <a:t>';</a:t>
            </a:r>
            <a:endParaRPr lang="en-US" sz="1800" b="1" dirty="0" smtClean="0">
              <a:solidFill>
                <a:schemeClr val="accent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1" dirty="0">
              <a:solidFill>
                <a:schemeClr val="accent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800" dirty="0" smtClean="0"/>
              <a:t>3.</a:t>
            </a:r>
            <a:r>
              <a:rPr lang="en-US" sz="1800" dirty="0" smtClean="0"/>
              <a:t> </a:t>
            </a:r>
            <a:r>
              <a:rPr lang="ru-RU" sz="1800" dirty="0" smtClean="0"/>
              <a:t>Отобразите  </a:t>
            </a:r>
            <a:r>
              <a:rPr lang="ru-RU" sz="1800" dirty="0"/>
              <a:t>всех сотрудников, который НЕ </a:t>
            </a:r>
            <a:r>
              <a:rPr lang="ru-RU" sz="1800" dirty="0" smtClean="0"/>
              <a:t>принадлежат </a:t>
            </a:r>
            <a:r>
              <a:rPr lang="ru-RU" sz="1800" dirty="0"/>
              <a:t>к отделу </a:t>
            </a:r>
            <a:r>
              <a:rPr lang="ru-RU" sz="1800" dirty="0" smtClean="0"/>
              <a:t>IT</a:t>
            </a:r>
            <a:endParaRPr lang="en-US" sz="1800" dirty="0" smtClean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800" dirty="0" smtClean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800" b="1" dirty="0" smtClean="0">
                <a:solidFill>
                  <a:schemeClr val="accent1"/>
                </a:solidFill>
              </a:rPr>
              <a:t>SELECT </a:t>
            </a:r>
            <a:r>
              <a:rPr lang="ru-RU" sz="1800" b="1" dirty="0">
                <a:solidFill>
                  <a:schemeClr val="accent1"/>
                </a:solidFill>
              </a:rPr>
              <a:t>* FROM </a:t>
            </a:r>
            <a:r>
              <a:rPr lang="ru-RU" sz="1800" b="1" dirty="0" err="1" smtClean="0">
                <a:solidFill>
                  <a:schemeClr val="accent1"/>
                </a:solidFill>
              </a:rPr>
              <a:t>worker</a:t>
            </a:r>
            <a:r>
              <a:rPr lang="en-US" sz="1800" b="1" smtClean="0">
                <a:solidFill>
                  <a:schemeClr val="accent1"/>
                </a:solidFill>
              </a:rPr>
              <a:t>s</a:t>
            </a:r>
            <a:r>
              <a:rPr lang="ru-RU" sz="1800" b="1" smtClean="0">
                <a:solidFill>
                  <a:schemeClr val="accent1"/>
                </a:solidFill>
              </a:rPr>
              <a:t> </a:t>
            </a:r>
            <a:r>
              <a:rPr lang="ru-RU" sz="1800" b="1" dirty="0">
                <a:solidFill>
                  <a:schemeClr val="accent1"/>
                </a:solidFill>
              </a:rPr>
              <a:t>WHERE </a:t>
            </a:r>
            <a:r>
              <a:rPr lang="ru-RU" sz="1800" b="1" dirty="0" err="1">
                <a:solidFill>
                  <a:schemeClr val="accent1"/>
                </a:solidFill>
              </a:rPr>
              <a:t>dept</a:t>
            </a:r>
            <a:r>
              <a:rPr lang="ru-RU" sz="1800" b="1" dirty="0">
                <a:solidFill>
                  <a:schemeClr val="accent1"/>
                </a:solidFill>
              </a:rPr>
              <a:t> != 'IT';</a:t>
            </a:r>
            <a:endParaRPr sz="18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3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1" name="Google Shape;501;p73"/>
          <p:cNvSpPr txBox="1"/>
          <p:nvPr/>
        </p:nvSpPr>
        <p:spPr>
          <a:xfrm>
            <a:off x="539749" y="999226"/>
            <a:ext cx="8122469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1800" dirty="0" smtClean="0">
                <a:latin typeface="IBM Plex Sans"/>
                <a:ea typeface="IBM Plex Sans"/>
                <a:cs typeface="IBM Plex Sans"/>
                <a:sym typeface="IBM Plex Sans"/>
              </a:rPr>
              <a:t>1. Создайте </a:t>
            </a: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таблицу с мобильными </a:t>
            </a:r>
            <a:r>
              <a:rPr lang="ru-RU" sz="1800" dirty="0" smtClean="0">
                <a:latin typeface="IBM Plex Sans"/>
                <a:ea typeface="IBM Plex Sans"/>
                <a:cs typeface="IBM Plex Sans"/>
                <a:sym typeface="IBM Plex Sans"/>
              </a:rPr>
              <a:t>телефонами (</a:t>
            </a:r>
            <a:r>
              <a:rPr lang="en-US" sz="1800" dirty="0" smtClean="0">
                <a:latin typeface="IBM Plex Sans"/>
                <a:ea typeface="IBM Plex Sans"/>
                <a:cs typeface="IBM Plex Sans"/>
                <a:sym typeface="IBM Plex Sans"/>
              </a:rPr>
              <a:t>mobile</a:t>
            </a:r>
            <a:r>
              <a:rPr lang="ru-RU" sz="1800" dirty="0" smtClean="0">
                <a:latin typeface="IBM Plex Sans"/>
                <a:ea typeface="IBM Plex Sans"/>
                <a:cs typeface="IBM Plex Sans"/>
                <a:sym typeface="IBM Plex Sans"/>
              </a:rPr>
              <a:t>_</a:t>
            </a:r>
            <a:r>
              <a:rPr lang="en-US" sz="1800" dirty="0" smtClean="0">
                <a:latin typeface="IBM Plex Sans"/>
                <a:ea typeface="IBM Plex Sans"/>
                <a:cs typeface="IBM Plex Sans"/>
                <a:sym typeface="IBM Plex Sans"/>
              </a:rPr>
              <a:t>phones</a:t>
            </a:r>
            <a:r>
              <a:rPr lang="en-US" sz="1800" dirty="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ru-RU" sz="1800" dirty="0" smtClean="0"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используя графический интерфейс. Заполните БД данными. Добавьте скриншот на платформу в качестве ответа на </a:t>
            </a:r>
            <a:r>
              <a:rPr lang="ru-RU" sz="1800" dirty="0" smtClean="0">
                <a:latin typeface="IBM Plex Sans"/>
                <a:ea typeface="IBM Plex Sans"/>
                <a:cs typeface="IBM Plex Sans"/>
                <a:sym typeface="IBM Plex Sans"/>
              </a:rPr>
              <a:t>ДЗ </a:t>
            </a:r>
            <a:endParaRPr sz="18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2" name="Google Shape;502;p73"/>
          <p:cNvSpPr txBox="1"/>
          <p:nvPr/>
        </p:nvSpPr>
        <p:spPr>
          <a:xfrm>
            <a:off x="539750" y="3515794"/>
            <a:ext cx="823062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2. </a:t>
            </a:r>
            <a:r>
              <a:rPr lang="ru-RU" sz="1800" dirty="0" smtClean="0">
                <a:latin typeface="IBM Plex Sans"/>
                <a:ea typeface="IBM Plex Sans"/>
                <a:cs typeface="IBM Plex Sans"/>
                <a:sym typeface="IBM Plex Sans"/>
              </a:rPr>
              <a:t>Выведите </a:t>
            </a: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название, производителя и цену для товаров, количество которых превышает </a:t>
            </a:r>
            <a:r>
              <a:rPr lang="ru-RU" sz="1800" dirty="0" smtClean="0"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8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3" name="Google Shape;503;p73"/>
          <p:cNvSpPr txBox="1"/>
          <p:nvPr/>
        </p:nvSpPr>
        <p:spPr>
          <a:xfrm>
            <a:off x="539748" y="4306989"/>
            <a:ext cx="812246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3.  </a:t>
            </a:r>
            <a:r>
              <a:rPr lang="ru-RU" sz="1800" dirty="0" smtClean="0">
                <a:latin typeface="IBM Plex Sans"/>
                <a:ea typeface="IBM Plex Sans"/>
                <a:cs typeface="IBM Plex Sans"/>
                <a:sym typeface="IBM Plex Sans"/>
              </a:rPr>
              <a:t>Выведите </a:t>
            </a: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весь ассортимент товаров марки “</a:t>
            </a:r>
            <a:r>
              <a:rPr lang="ru-RU" sz="1800" dirty="0" err="1">
                <a:latin typeface="IBM Plex Sans"/>
                <a:ea typeface="IBM Plex Sans"/>
                <a:cs typeface="IBM Plex Sans"/>
                <a:sym typeface="IBM Plex Sans"/>
              </a:rPr>
              <a:t>Samsung</a:t>
            </a: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”</a:t>
            </a:r>
            <a:endParaRPr sz="18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733870"/>
              </p:ext>
            </p:extLst>
          </p:nvPr>
        </p:nvGraphicFramePr>
        <p:xfrm>
          <a:off x="674565" y="1925264"/>
          <a:ext cx="7794870" cy="1680124"/>
        </p:xfrm>
        <a:graphic>
          <a:graphicData uri="http://schemas.openxmlformats.org/drawingml/2006/table">
            <a:tbl>
              <a:tblPr/>
              <a:tblGrid>
                <a:gridCol w="761671"/>
                <a:gridCol w="2185896"/>
                <a:gridCol w="1789471"/>
                <a:gridCol w="1528916"/>
                <a:gridCol w="1528916"/>
              </a:tblGrid>
              <a:tr h="299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id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130" marR="4130" marT="4130" marB="0"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 smtClean="0">
                          <a:effectLst/>
                        </a:rPr>
                        <a:t>product_name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130" marR="4130" marT="4130" marB="0"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dirty="0" smtClean="0"/>
                        <a:t>manufacturer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130" marR="4130" marT="4130" marB="0"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product_count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130" marR="4130" marT="4130" marB="0"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price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130" marR="4130" marT="4130" marB="0" anchor="ctr">
                    <a:solidFill>
                      <a:srgbClr val="00CCFF"/>
                    </a:solidFill>
                  </a:tcPr>
                </a:tc>
              </a:tr>
              <a:tr h="28135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0" marR="4130" marT="413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iPhone</a:t>
                      </a:r>
                      <a:r>
                        <a:rPr lang="ru-RU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0" marR="4130" marT="413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Apple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30" marR="4130" marT="413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0" marR="4130" marT="413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76000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0" marR="4130" marT="413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132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0" marR="4130" marT="41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iPhone 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0" marR="4130" marT="413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Apple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30" marR="4130" marT="413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ru-RU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0" marR="4130" marT="413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51000</a:t>
                      </a:r>
                      <a:endParaRPr lang="ru-RU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0" marR="4130" marT="4130" marB="0" anchor="ctr"/>
                </a:tc>
              </a:tr>
              <a:tr h="29812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0" marR="4130" marT="413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Galaxy S9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0" marR="4130" marT="413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Samsung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30" marR="4130" marT="413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0" marR="4130" marT="413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0" marR="4130" marT="413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7267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0" marR="4130" marT="41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Galaxy S8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0" marR="4130" marT="413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Samsung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30" marR="4130" marT="413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ru-RU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0" marR="4130" marT="413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41000</a:t>
                      </a:r>
                      <a:endParaRPr lang="ru-RU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0" marR="4130" marT="4130" marB="0" anchor="ctr"/>
                </a:tc>
              </a:tr>
              <a:tr h="17526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0" marR="4130" marT="413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P20 Pro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0" marR="4130" marT="413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Huawei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130" marR="4130" marT="413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0" marR="4130" marT="413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36000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30" marR="4130" marT="413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4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9" name="Google Shape;509;p74"/>
          <p:cNvSpPr txBox="1"/>
          <p:nvPr/>
        </p:nvSpPr>
        <p:spPr>
          <a:xfrm>
            <a:off x="960150" y="1439875"/>
            <a:ext cx="6762900" cy="22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r>
              <a:rPr lang="ru-RU" sz="1800" dirty="0" smtClean="0">
                <a:latin typeface="IBM Plex Sans"/>
                <a:ea typeface="IBM Plex Sans"/>
                <a:cs typeface="IBM Plex Sans"/>
                <a:sym typeface="IBM Plex Sans"/>
              </a:rPr>
              <a:t>. (по желанию)* </a:t>
            </a: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С помощью регулярных выражений найти:</a:t>
            </a:r>
            <a:endParaRPr sz="18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	4.1. Товары, в которых есть упоминание "</a:t>
            </a:r>
            <a:r>
              <a:rPr lang="ru-RU" sz="1800" dirty="0" err="1">
                <a:latin typeface="IBM Plex Sans"/>
                <a:ea typeface="IBM Plex Sans"/>
                <a:cs typeface="IBM Plex Sans"/>
                <a:sym typeface="IBM Plex Sans"/>
              </a:rPr>
              <a:t>Iphone</a:t>
            </a: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"</a:t>
            </a:r>
            <a:endParaRPr sz="18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lvl="0">
              <a:lnSpc>
                <a:spcPct val="150000"/>
              </a:lnSpc>
            </a:pP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	4.2</a:t>
            </a:r>
            <a:r>
              <a:rPr lang="ru-RU" sz="1800" dirty="0" smtClean="0"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Товары, в которых есть упоминание "</a:t>
            </a:r>
            <a:r>
              <a:rPr lang="ru-RU" sz="1800" dirty="0" err="1">
                <a:latin typeface="IBM Plex Sans"/>
                <a:ea typeface="IBM Plex Sans"/>
                <a:cs typeface="IBM Plex Sans"/>
                <a:sym typeface="IBM Plex Sans"/>
              </a:rPr>
              <a:t>Samsung</a:t>
            </a: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"</a:t>
            </a:r>
            <a:endParaRPr sz="18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	4.3.  Товары, в которых есть ЦИФРЫ</a:t>
            </a:r>
            <a:endParaRPr sz="18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	4.4.  Товары, в которых есть ЦИФРА "8"  </a:t>
            </a:r>
            <a:endParaRPr sz="18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/>
        </p:nvSpPr>
        <p:spPr>
          <a:xfrm>
            <a:off x="1421508" y="3624949"/>
            <a:ext cx="2106000" cy="50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1" i="0" u="none" strike="noStrike" cap="none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 какого Вы города, сколько Вам лет?</a:t>
            </a: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8" name="Google Shape;318;p48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Ответьте на несколько вопросов 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сообщением в чат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9" name="Google Shape;319;p48"/>
          <p:cNvSpPr txBox="1"/>
          <p:nvPr/>
        </p:nvSpPr>
        <p:spPr>
          <a:xfrm>
            <a:off x="5695850" y="3524749"/>
            <a:ext cx="2106000" cy="706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2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Оцените по шкале от 1 до 4 Ваше знания с базами данных?</a:t>
            </a:r>
            <a:endParaRPr sz="12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0" name="Google Shape;320;p4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/>
              <a:t>Теперь ваша очередь!</a:t>
            </a:r>
            <a:endParaRPr/>
          </a:p>
        </p:txBody>
      </p:sp>
      <p:pic>
        <p:nvPicPr>
          <p:cNvPr id="321" name="Google Shape;321;p4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2358" y="1901300"/>
            <a:ext cx="1604301" cy="162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5850" y="1849716"/>
            <a:ext cx="1604300" cy="151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5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/>
          </a:p>
        </p:txBody>
      </p:sp>
      <p:sp>
        <p:nvSpPr>
          <p:cNvPr id="515" name="Google Shape;515;p75"/>
          <p:cNvSpPr txBox="1"/>
          <p:nvPr/>
        </p:nvSpPr>
        <p:spPr>
          <a:xfrm>
            <a:off x="65118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517" name="Google Shape;517;p75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8" name="Google Shape;518;p75"/>
          <p:cNvSpPr txBox="1"/>
          <p:nvPr/>
        </p:nvSpPr>
        <p:spPr>
          <a:xfrm>
            <a:off x="335525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pic>
        <p:nvPicPr>
          <p:cNvPr id="519" name="Google Shape;51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15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70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550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</a:pPr>
            <a:r>
              <a:rPr lang="ru-RU"/>
              <a:t>План на сегодня:</a:t>
            </a:r>
            <a:endParaRPr/>
          </a:p>
        </p:txBody>
      </p:sp>
      <p:sp>
        <p:nvSpPr>
          <p:cNvPr id="329" name="Google Shape;329;p49"/>
          <p:cNvSpPr txBox="1">
            <a:spLocks noGrp="1"/>
          </p:cNvSpPr>
          <p:nvPr>
            <p:ph type="subTitle" idx="2"/>
          </p:nvPr>
        </p:nvSpPr>
        <p:spPr>
          <a:xfrm>
            <a:off x="536400" y="1336200"/>
            <a:ext cx="80640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ru-RU" sz="1800" dirty="0" smtClean="0"/>
              <a:t>Викторина</a:t>
            </a:r>
            <a:endParaRPr sz="1800" dirty="0"/>
          </a:p>
          <a:p>
            <a:pPr marL="457200" indent="-342900">
              <a:spcBef>
                <a:spcPts val="1200"/>
              </a:spcBef>
              <a:buSzPts val="1800"/>
              <a:buFont typeface="IBM Plex Sans"/>
              <a:buChar char="➔"/>
            </a:pPr>
            <a:r>
              <a:rPr lang="ru-RU" sz="1800" dirty="0" smtClean="0"/>
              <a:t>Вопросы по лекции «Инструменты для работы с базами данных»</a:t>
            </a: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ru-RU" sz="1800" dirty="0" smtClean="0"/>
              <a:t>Проектирование </a:t>
            </a:r>
            <a:r>
              <a:rPr lang="ru-RU" sz="1800" dirty="0"/>
              <a:t>базы данных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ru-RU" sz="1800" dirty="0"/>
              <a:t>Перерыв</a:t>
            </a:r>
            <a:endParaRPr sz="1800" dirty="0"/>
          </a:p>
          <a:p>
            <a:pPr marL="457200" indent="-342900">
              <a:spcBef>
                <a:spcPts val="1200"/>
              </a:spcBef>
              <a:buSzPts val="1800"/>
              <a:buFont typeface="IBM Plex Sans"/>
              <a:buChar char="➔"/>
            </a:pPr>
            <a:r>
              <a:rPr lang="ru-RU" sz="1800" dirty="0">
                <a:solidFill>
                  <a:schemeClr val="dk1"/>
                </a:solidFill>
              </a:rPr>
              <a:t>Реализация схемы </a:t>
            </a:r>
            <a:r>
              <a:rPr lang="ru-RU" sz="1800" dirty="0" smtClean="0">
                <a:solidFill>
                  <a:schemeClr val="dk1"/>
                </a:solidFill>
              </a:rPr>
              <a:t>БД в </a:t>
            </a:r>
            <a:r>
              <a:rPr lang="ru-RU" sz="1800" dirty="0" err="1">
                <a:solidFill>
                  <a:schemeClr val="dk1"/>
                </a:solidFill>
              </a:rPr>
              <a:t>MySQL</a:t>
            </a:r>
            <a:r>
              <a:rPr lang="ru-RU" sz="1800" dirty="0">
                <a:solidFill>
                  <a:schemeClr val="dk1"/>
                </a:solidFill>
              </a:rPr>
              <a:t> </a:t>
            </a:r>
            <a:r>
              <a:rPr lang="en-US" sz="1800" dirty="0" smtClean="0">
                <a:solidFill>
                  <a:schemeClr val="dk1"/>
                </a:solidFill>
              </a:rPr>
              <a:t>Workbench.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ru-RU" sz="1800" dirty="0">
                <a:solidFill>
                  <a:schemeClr val="dk1"/>
                </a:solidFill>
              </a:rPr>
              <a:t>Выборки из заданных схем: запросы с помощью SELECT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ru-RU" sz="1800" dirty="0">
                <a:solidFill>
                  <a:schemeClr val="dk1"/>
                </a:solidFill>
              </a:rPr>
              <a:t>Домашнее задание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904" y="0"/>
            <a:ext cx="47240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 txBox="1">
            <a:spLocks noGrp="1"/>
          </p:cNvSpPr>
          <p:nvPr>
            <p:ph type="title"/>
          </p:nvPr>
        </p:nvSpPr>
        <p:spPr>
          <a:xfrm>
            <a:off x="570075" y="791013"/>
            <a:ext cx="2824388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Викторина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>
            <a:spLocks noGrp="1"/>
          </p:cNvSpPr>
          <p:nvPr>
            <p:ph type="title"/>
          </p:nvPr>
        </p:nvSpPr>
        <p:spPr>
          <a:xfrm>
            <a:off x="973425" y="10243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Язык SQL является декларативным языком?</a:t>
            </a:r>
            <a:endParaRPr sz="2500"/>
          </a:p>
        </p:txBody>
      </p:sp>
      <p:sp>
        <p:nvSpPr>
          <p:cNvPr id="342" name="Google Shape;342;p51"/>
          <p:cNvSpPr txBox="1"/>
          <p:nvPr/>
        </p:nvSpPr>
        <p:spPr>
          <a:xfrm>
            <a:off x="652975" y="2494000"/>
            <a:ext cx="8107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False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True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"/>
          <p:cNvSpPr txBox="1"/>
          <p:nvPr/>
        </p:nvSpPr>
        <p:spPr>
          <a:xfrm>
            <a:off x="652975" y="2494000"/>
            <a:ext cx="81072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False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True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8" name="Google Shape;348;p52"/>
          <p:cNvSpPr txBox="1">
            <a:spLocks noGrp="1"/>
          </p:cNvSpPr>
          <p:nvPr>
            <p:ph type="title"/>
          </p:nvPr>
        </p:nvSpPr>
        <p:spPr>
          <a:xfrm>
            <a:off x="973425" y="10243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Язык SQL является декларативным языком?</a:t>
            </a:r>
            <a:endParaRPr sz="2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такое реляционные базы данных?</a:t>
            </a:r>
            <a:endParaRPr sz="2500"/>
          </a:p>
        </p:txBody>
      </p:sp>
      <p:sp>
        <p:nvSpPr>
          <p:cNvPr id="354" name="Google Shape;354;p53"/>
          <p:cNvSpPr txBox="1"/>
          <p:nvPr/>
        </p:nvSpPr>
        <p:spPr>
          <a:xfrm>
            <a:off x="652975" y="2494000"/>
            <a:ext cx="8107200" cy="21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База данных, в которой информация хранится в виде двумерных таблиц, связанных между собой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База данных, в которой одна ни с чем не связанная таблица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Любая база данных - реляционная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Совокупность данных, не связанных между собой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chemeClr val="lt1"/>
                </a:highlight>
              </a:rPr>
              <a:t>Что такое реляционные базы данных?</a:t>
            </a: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60" name="Google Shape;360;p54"/>
          <p:cNvSpPr txBox="1"/>
          <p:nvPr/>
        </p:nvSpPr>
        <p:spPr>
          <a:xfrm>
            <a:off x="652975" y="2494000"/>
            <a:ext cx="8107200" cy="21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База данных, в которой информация хранится в виде двумерных таблиц, связанных между собой</a:t>
            </a:r>
            <a:endParaRPr sz="1550"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База данных, в которой одна ни с чем не связанная таблица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Любая база данных - реляционная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Совокупность данных, не связанных между собой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4199</TotalTime>
  <Words>1079</Words>
  <Application>Microsoft Office PowerPoint</Application>
  <PresentationFormat>Экран (16:9)</PresentationFormat>
  <Paragraphs>271</Paragraphs>
  <Slides>31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31</vt:i4>
      </vt:variant>
    </vt:vector>
  </HeadingPairs>
  <TitlesOfParts>
    <vt:vector size="39" baseType="lpstr">
      <vt:lpstr>Consolas</vt:lpstr>
      <vt:lpstr>IBM Plex Sans</vt:lpstr>
      <vt:lpstr>Calibri</vt:lpstr>
      <vt:lpstr>Roboto</vt:lpstr>
      <vt:lpstr>Arial</vt:lpstr>
      <vt:lpstr>IBM Plex Sans SemiBold</vt:lpstr>
      <vt:lpstr>Макет шаблона GB</vt:lpstr>
      <vt:lpstr>Макет шаблона GB</vt:lpstr>
      <vt:lpstr>Базы данных и SQL</vt:lpstr>
      <vt:lpstr>Презентация PowerPoint</vt:lpstr>
      <vt:lpstr>Ответьте на несколько вопросов  сообщением в чат</vt:lpstr>
      <vt:lpstr>План на сегодня:</vt:lpstr>
      <vt:lpstr>Викторина</vt:lpstr>
      <vt:lpstr>Язык SQL является декларативным языком?</vt:lpstr>
      <vt:lpstr>Язык SQL является декларативным языком?</vt:lpstr>
      <vt:lpstr>Что такое реляционные базы данных?</vt:lpstr>
      <vt:lpstr>Что такое реляционные базы данных?</vt:lpstr>
      <vt:lpstr>Как выглядит запрос, для вывода ВСЕХ значений из таблицы Orders?</vt:lpstr>
      <vt:lpstr>Как выглядит запрос, для вывода ВСЕХ значений из таблицы Orders?</vt:lpstr>
      <vt:lpstr>Есть ли ошибка в запросе?  </vt:lpstr>
      <vt:lpstr>Есть ли ошибка в запросе?  </vt:lpstr>
      <vt:lpstr>Какой тип полей называют логическим?</vt:lpstr>
      <vt:lpstr>Какой тип полей называют логическим?</vt:lpstr>
      <vt:lpstr>Начало работы - установка MySQL</vt:lpstr>
      <vt:lpstr>Какие данные можно сохранить из заданного текста?</vt:lpstr>
      <vt:lpstr>Сущности и атрибуты</vt:lpstr>
      <vt:lpstr>Ваши вопросы?  Перерыв</vt:lpstr>
      <vt:lpstr>Итерация 1: Реализуйте заданную схему в  MySQL, используя MySQL Workbench. Заполните БД тестовыми значениями</vt:lpstr>
      <vt:lpstr>Итерация №2: Выполните следующие запросы:     </vt:lpstr>
      <vt:lpstr>Итерация №2: Решение:     </vt:lpstr>
      <vt:lpstr>Итерация №2: Решение:     </vt:lpstr>
      <vt:lpstr>Таблица workers для работы:</vt:lpstr>
      <vt:lpstr>Итерация №3: Для заданной БД выполните:     </vt:lpstr>
      <vt:lpstr>Итерация №3: решение     </vt:lpstr>
      <vt:lpstr>Ваши вопросы?</vt:lpstr>
      <vt:lpstr>Презентация PowerPoint</vt:lpstr>
      <vt:lpstr>Презентация PowerPoint</vt:lpstr>
      <vt:lpstr>Рефлексия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Базы данных и SQL</dc:title>
  <dc:creator>Jurkello</dc:creator>
  <cp:lastModifiedBy>Jurkello</cp:lastModifiedBy>
  <cp:revision>46</cp:revision>
  <dcterms:modified xsi:type="dcterms:W3CDTF">2023-02-10T18:50:40Z</dcterms:modified>
</cp:coreProperties>
</file>